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handoutMasterIdLst>
    <p:handoutMasterId r:id="rId18"/>
  </p:handoutMasterIdLst>
  <p:sldIdLst>
    <p:sldId id="256" r:id="rId3"/>
    <p:sldId id="314" r:id="rId5"/>
    <p:sldId id="316" r:id="rId6"/>
    <p:sldId id="343" r:id="rId7"/>
    <p:sldId id="321" r:id="rId8"/>
    <p:sldId id="353" r:id="rId9"/>
    <p:sldId id="347" r:id="rId10"/>
    <p:sldId id="348" r:id="rId11"/>
    <p:sldId id="352" r:id="rId12"/>
    <p:sldId id="334" r:id="rId13"/>
    <p:sldId id="335" r:id="rId14"/>
    <p:sldId id="350" r:id="rId15"/>
    <p:sldId id="351" r:id="rId16"/>
    <p:sldId id="272" r:id="rId17"/>
  </p:sldIdLst>
  <p:sldSz cx="9144000" cy="6858000" type="screen4x3"/>
  <p:notesSz cx="6805295" cy="9939020"/>
  <p:embeddedFontLst>
    <p:embeddedFont>
      <p:font typeface="Proxima Nova" panose="02000506030000020004"/>
      <p:regular r:id="rId22"/>
    </p:embeddedFont>
    <p:embeddedFont>
      <p:font typeface="微軟正黑體" panose="020B0604030504040204" pitchFamily="34" charset="-120"/>
      <p:regular r:id="rId23"/>
    </p:embeddedFont>
    <p:embeddedFont>
      <p:font typeface="新細明體" panose="02020500000000000000" charset="-120"/>
      <p:regular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521415D9-36F7-43E2-AB2F-B90AF26B5E84}">
      <p14:sectionLst xmlns:p14="http://schemas.microsoft.com/office/powerpoint/2010/main">
        <p14:section name="預設章節" id="{12E47606-6115-4451-8092-DA5ABA56AC69}">
          <p14:sldIdLst>
            <p14:sldId id="256"/>
            <p14:sldId id="314"/>
            <p14:sldId id="316"/>
            <p14:sldId id="343"/>
            <p14:sldId id="321"/>
            <p14:sldId id="353"/>
            <p14:sldId id="347"/>
            <p14:sldId id="335"/>
            <p14:sldId id="350"/>
            <p14:sldId id="351"/>
            <p14:sldId id="272"/>
            <p14:sldId id="352"/>
            <p14:sldId id="334"/>
            <p14:sldId id="34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59" autoAdjust="0"/>
  </p:normalViewPr>
  <p:slideViewPr>
    <p:cSldViewPr>
      <p:cViewPr varScale="1">
        <p:scale>
          <a:sx n="77" d="100"/>
          <a:sy n="77" d="100"/>
        </p:scale>
        <p:origin x="161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4" Type="http://schemas.openxmlformats.org/officeDocument/2006/relationships/font" Target="fonts/font3.fntdata"/><Relationship Id="rId23" Type="http://schemas.openxmlformats.org/officeDocument/2006/relationships/font" Target="fonts/font2.fntdata"/><Relationship Id="rId22" Type="http://schemas.openxmlformats.org/officeDocument/2006/relationships/font" Target="fonts/font1.fntdata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2E7B87-32A8-4182-BB19-59072143C6C8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6940F79-8FAC-4A02-A8F2-58ED2A800270}">
      <dgm:prSet phldrT="[文字]"/>
      <dgm:spPr>
        <a:solidFill>
          <a:srgbClr val="0070C0"/>
        </a:solidFill>
      </dgm:spPr>
      <dgm:t>
        <a:bodyPr/>
        <a:lstStyle/>
        <a:p>
          <a:r>
            <a:rPr lang="zh-TW" altLang="en-US" dirty="0" smtClean="0"/>
            <a:t>差分檢核</a:t>
          </a:r>
          <a:endParaRPr lang="zh-TW" altLang="en-US" dirty="0"/>
        </a:p>
      </dgm:t>
    </dgm:pt>
    <dgm:pt modelId="{1AFBC9E9-0A96-4712-945A-0A0E86FC7661}" cxnId="{5B1D8F56-E15A-4F75-AB7A-E07CEC0E49DC}" type="parTrans">
      <dgm:prSet/>
      <dgm:spPr/>
      <dgm:t>
        <a:bodyPr/>
        <a:lstStyle/>
        <a:p>
          <a:endParaRPr lang="zh-TW" altLang="en-US"/>
        </a:p>
      </dgm:t>
    </dgm:pt>
    <dgm:pt modelId="{8275A676-C655-4462-ABB9-20EFE5F9CF28}" cxnId="{5B1D8F56-E15A-4F75-AB7A-E07CEC0E49DC}" type="sibTrans">
      <dgm:prSet/>
      <dgm:spPr/>
      <dgm:t>
        <a:bodyPr/>
        <a:lstStyle/>
        <a:p>
          <a:endParaRPr lang="zh-TW" altLang="en-US"/>
        </a:p>
      </dgm:t>
    </dgm:pt>
    <dgm:pt modelId="{68DC6F8D-4E66-4948-AECE-53AB7EAC05C5}">
      <dgm:prSet phldrT="[文字]"/>
      <dgm:spPr/>
      <dgm:t>
        <a:bodyPr/>
        <a:lstStyle/>
        <a:p>
          <a:r>
            <a:rPr lang="zh-TW" altLang="en-US" dirty="0" smtClean="0"/>
            <a:t>評分差距</a:t>
          </a:r>
          <a:endParaRPr lang="zh-TW" altLang="en-US" dirty="0"/>
        </a:p>
      </dgm:t>
    </dgm:pt>
    <dgm:pt modelId="{D7863C8A-763E-4105-AF09-9826362E4E70}" cxnId="{A2DE4275-FE7C-456E-B1B0-38CA13CC1C1E}" type="parTrans">
      <dgm:prSet/>
      <dgm:spPr/>
      <dgm:t>
        <a:bodyPr/>
        <a:lstStyle/>
        <a:p>
          <a:endParaRPr lang="zh-TW" altLang="en-US"/>
        </a:p>
      </dgm:t>
    </dgm:pt>
    <dgm:pt modelId="{77957D90-DECF-476D-A07C-4B715C4F782F}" cxnId="{A2DE4275-FE7C-456E-B1B0-38CA13CC1C1E}" type="sibTrans">
      <dgm:prSet/>
      <dgm:spPr/>
      <dgm:t>
        <a:bodyPr/>
        <a:lstStyle/>
        <a:p>
          <a:endParaRPr lang="zh-TW" altLang="en-US"/>
        </a:p>
      </dgm:t>
    </dgm:pt>
    <dgm:pt modelId="{73A3A952-3B23-406A-858B-E1F4B17773AE}">
      <dgm:prSet phldrT="[文字]"/>
      <dgm:spPr>
        <a:solidFill>
          <a:srgbClr val="00B050"/>
        </a:solidFill>
      </dgm:spPr>
      <dgm:t>
        <a:bodyPr/>
        <a:lstStyle/>
        <a:p>
          <a:r>
            <a:rPr lang="zh-TW" altLang="en-US" dirty="0" smtClean="0"/>
            <a:t>處理機制</a:t>
          </a:r>
          <a:endParaRPr lang="zh-TW" altLang="en-US" dirty="0"/>
        </a:p>
      </dgm:t>
    </dgm:pt>
    <dgm:pt modelId="{02C746A0-4185-4FD7-BCB4-1E7CC46C4BF6}" cxnId="{1351A15A-945E-472E-88CE-7FF9B8149645}" type="parTrans">
      <dgm:prSet/>
      <dgm:spPr/>
      <dgm:t>
        <a:bodyPr/>
        <a:lstStyle/>
        <a:p>
          <a:endParaRPr lang="zh-TW" altLang="en-US"/>
        </a:p>
      </dgm:t>
    </dgm:pt>
    <dgm:pt modelId="{7C62FB75-543F-4B00-AC08-4629358A774C}" cxnId="{1351A15A-945E-472E-88CE-7FF9B8149645}" type="sibTrans">
      <dgm:prSet/>
      <dgm:spPr/>
      <dgm:t>
        <a:bodyPr/>
        <a:lstStyle/>
        <a:p>
          <a:endParaRPr lang="zh-TW" altLang="en-US"/>
        </a:p>
      </dgm:t>
    </dgm:pt>
    <dgm:pt modelId="{0C512D17-B645-4D90-9DDD-CBFA7ED475D9}">
      <dgm:prSet phldrT="[文字]"/>
      <dgm:spPr/>
      <dgm:t>
        <a:bodyPr/>
        <a:lstStyle/>
        <a:p>
          <a:pPr algn="l"/>
          <a:r>
            <a:rPr lang="zh-TW" altLang="en-US" dirty="0" smtClean="0"/>
            <a:t>委員間討論調整</a:t>
          </a:r>
          <a:endParaRPr lang="zh-TW" altLang="en-US" dirty="0"/>
        </a:p>
      </dgm:t>
    </dgm:pt>
    <dgm:pt modelId="{4F5B52F4-A47C-46B7-ABA1-AD69C21DDE75}" cxnId="{1A355DC5-2C0B-495A-B994-A07163BB88F5}" type="parTrans">
      <dgm:prSet/>
      <dgm:spPr/>
      <dgm:t>
        <a:bodyPr/>
        <a:lstStyle/>
        <a:p>
          <a:endParaRPr lang="zh-TW" altLang="en-US"/>
        </a:p>
      </dgm:t>
    </dgm:pt>
    <dgm:pt modelId="{7B0711C7-D5A8-4D59-B769-EDFA666D88EF}" cxnId="{1A355DC5-2C0B-495A-B994-A07163BB88F5}" type="sibTrans">
      <dgm:prSet/>
      <dgm:spPr/>
      <dgm:t>
        <a:bodyPr/>
        <a:lstStyle/>
        <a:p>
          <a:endParaRPr lang="zh-TW" altLang="en-US"/>
        </a:p>
      </dgm:t>
    </dgm:pt>
    <dgm:pt modelId="{0D7728C7-EAD4-4CF0-80BF-17834EA1597B}">
      <dgm:prSet phldrT="[文字]"/>
      <dgm:spPr>
        <a:solidFill>
          <a:srgbClr val="FFC000"/>
        </a:solidFill>
      </dgm:spPr>
      <dgm:t>
        <a:bodyPr/>
        <a:lstStyle/>
        <a:p>
          <a:r>
            <a:rPr lang="zh-TW" altLang="en-US" dirty="0" smtClean="0"/>
            <a:t>分組審查</a:t>
          </a:r>
          <a:endParaRPr lang="zh-TW" altLang="en-US" dirty="0"/>
        </a:p>
      </dgm:t>
    </dgm:pt>
    <dgm:pt modelId="{6677EA73-E958-44FF-9FFE-7012C7C91FCD}" cxnId="{E02CC693-CF1C-49DB-B2B6-75467757A726}" type="parTrans">
      <dgm:prSet/>
      <dgm:spPr/>
      <dgm:t>
        <a:bodyPr/>
        <a:lstStyle/>
        <a:p>
          <a:endParaRPr lang="zh-TW" altLang="en-US"/>
        </a:p>
      </dgm:t>
    </dgm:pt>
    <dgm:pt modelId="{56F03C3C-8DA8-4C44-B61E-FB4A5DAAA12B}" cxnId="{E02CC693-CF1C-49DB-B2B6-75467757A726}" type="sibTrans">
      <dgm:prSet/>
      <dgm:spPr/>
      <dgm:t>
        <a:bodyPr/>
        <a:lstStyle/>
        <a:p>
          <a:endParaRPr lang="zh-TW" altLang="en-US"/>
        </a:p>
      </dgm:t>
    </dgm:pt>
    <dgm:pt modelId="{D5035632-F7E2-4B91-ADD8-394A99A33C9F}">
      <dgm:prSet phldrT="[文字]"/>
      <dgm:spPr/>
      <dgm:t>
        <a:bodyPr/>
        <a:lstStyle/>
        <a:p>
          <a:r>
            <a:rPr lang="zh-TW" altLang="en-US" dirty="0" smtClean="0"/>
            <a:t>考生分組隨機</a:t>
          </a:r>
          <a:endParaRPr lang="zh-TW" altLang="en-US" dirty="0"/>
        </a:p>
      </dgm:t>
    </dgm:pt>
    <dgm:pt modelId="{70566A49-6EA4-4501-AF06-16DEC1EF0FA8}" cxnId="{A86F2214-008D-4D7E-92F1-CB4BFA41A767}" type="parTrans">
      <dgm:prSet/>
      <dgm:spPr/>
      <dgm:t>
        <a:bodyPr/>
        <a:lstStyle/>
        <a:p>
          <a:endParaRPr lang="zh-TW" altLang="en-US"/>
        </a:p>
      </dgm:t>
    </dgm:pt>
    <dgm:pt modelId="{D5AD1FB5-3964-45AB-B598-246C2BA13A18}" cxnId="{A86F2214-008D-4D7E-92F1-CB4BFA41A767}" type="sibTrans">
      <dgm:prSet/>
      <dgm:spPr/>
      <dgm:t>
        <a:bodyPr/>
        <a:lstStyle/>
        <a:p>
          <a:endParaRPr lang="zh-TW" altLang="en-US"/>
        </a:p>
      </dgm:t>
    </dgm:pt>
    <dgm:pt modelId="{E2085C50-4DD1-4CE8-A895-E47A54AFFB1B}">
      <dgm:prSet phldrT="[文字]"/>
      <dgm:spPr/>
      <dgm:t>
        <a:bodyPr/>
        <a:lstStyle/>
        <a:p>
          <a:r>
            <a:rPr lang="zh-TW" altLang="en-US" dirty="0" smtClean="0"/>
            <a:t>保留分數歷程</a:t>
          </a:r>
          <a:r>
            <a:rPr lang="en-US" altLang="zh-TW" dirty="0" smtClean="0"/>
            <a:t>/</a:t>
          </a:r>
          <a:r>
            <a:rPr lang="zh-TW" altLang="en-US" dirty="0" smtClean="0"/>
            <a:t>討論紀錄</a:t>
          </a:r>
          <a:endParaRPr lang="zh-TW" altLang="en-US" dirty="0"/>
        </a:p>
      </dgm:t>
    </dgm:pt>
    <dgm:pt modelId="{CDFAD163-0525-48F4-9025-AED3F4AB6C58}" cxnId="{33B0680E-1C0D-4CAD-87F2-03D26C168AE1}" type="parTrans">
      <dgm:prSet/>
      <dgm:spPr/>
      <dgm:t>
        <a:bodyPr/>
        <a:lstStyle/>
        <a:p>
          <a:endParaRPr lang="zh-TW" altLang="en-US"/>
        </a:p>
      </dgm:t>
    </dgm:pt>
    <dgm:pt modelId="{38D1C7AE-4A97-4D94-91E8-255638F21148}" cxnId="{33B0680E-1C0D-4CAD-87F2-03D26C168AE1}" type="sibTrans">
      <dgm:prSet/>
      <dgm:spPr/>
      <dgm:t>
        <a:bodyPr/>
        <a:lstStyle/>
        <a:p>
          <a:endParaRPr lang="zh-TW" altLang="en-US"/>
        </a:p>
      </dgm:t>
    </dgm:pt>
    <dgm:pt modelId="{95FB5299-D129-48B3-9168-CB972813A3BF}">
      <dgm:prSet phldrT="[文字]"/>
      <dgm:spPr>
        <a:solidFill>
          <a:srgbClr val="7030A0"/>
        </a:solidFill>
      </dgm:spPr>
      <dgm:t>
        <a:bodyPr/>
        <a:lstStyle/>
        <a:p>
          <a:r>
            <a:rPr lang="zh-TW" altLang="en-US" dirty="0" smtClean="0"/>
            <a:t>後續作業</a:t>
          </a:r>
          <a:endParaRPr lang="zh-TW" altLang="en-US" dirty="0"/>
        </a:p>
      </dgm:t>
    </dgm:pt>
    <dgm:pt modelId="{A52F4CEE-F273-4A5F-B650-000567010066}" cxnId="{033D18F2-6891-4225-890A-055CBC01DB86}" type="parTrans">
      <dgm:prSet/>
      <dgm:spPr/>
      <dgm:t>
        <a:bodyPr/>
        <a:lstStyle/>
        <a:p>
          <a:endParaRPr lang="zh-TW" altLang="en-US"/>
        </a:p>
      </dgm:t>
    </dgm:pt>
    <dgm:pt modelId="{97A53A88-610E-459C-9B50-C74B6D16858D}" cxnId="{033D18F2-6891-4225-890A-055CBC01DB86}" type="sibTrans">
      <dgm:prSet/>
      <dgm:spPr/>
      <dgm:t>
        <a:bodyPr/>
        <a:lstStyle/>
        <a:p>
          <a:endParaRPr lang="zh-TW" altLang="en-US"/>
        </a:p>
      </dgm:t>
    </dgm:pt>
    <dgm:pt modelId="{BA50BE91-1D25-42C0-9AF5-E7FE1D884329}">
      <dgm:prSet phldrT="[文字]"/>
      <dgm:spPr/>
      <dgm:t>
        <a:bodyPr/>
        <a:lstStyle/>
        <a:p>
          <a:r>
            <a:rPr lang="zh-TW" altLang="en-US" dirty="0" smtClean="0"/>
            <a:t>分數 </a:t>
          </a:r>
          <a:r>
            <a:rPr lang="en-US" altLang="zh-TW" dirty="0" smtClean="0"/>
            <a:t>/ </a:t>
          </a:r>
          <a:r>
            <a:rPr lang="zh-TW" altLang="en-US" dirty="0" smtClean="0"/>
            <a:t>百分比</a:t>
          </a:r>
          <a:r>
            <a:rPr lang="en-US" altLang="zh-TW" dirty="0" smtClean="0"/>
            <a:t>/ </a:t>
          </a:r>
          <a:r>
            <a:rPr lang="zh-TW" altLang="en-US" dirty="0" smtClean="0"/>
            <a:t>標準差</a:t>
          </a:r>
          <a:endParaRPr lang="zh-TW" altLang="en-US" dirty="0"/>
        </a:p>
      </dgm:t>
    </dgm:pt>
    <dgm:pt modelId="{AB06748D-3EA2-4BCA-BBF1-81B60CE0AB21}" cxnId="{BB18CD18-AA67-4758-9755-F6C010099D05}" type="parTrans">
      <dgm:prSet/>
      <dgm:spPr/>
      <dgm:t>
        <a:bodyPr/>
        <a:lstStyle/>
        <a:p>
          <a:endParaRPr lang="zh-TW" altLang="en-US"/>
        </a:p>
      </dgm:t>
    </dgm:pt>
    <dgm:pt modelId="{268E6953-DCE5-45C6-9EFA-DD34F63268C6}" cxnId="{BB18CD18-AA67-4758-9755-F6C010099D05}" type="sibTrans">
      <dgm:prSet/>
      <dgm:spPr/>
      <dgm:t>
        <a:bodyPr/>
        <a:lstStyle/>
        <a:p>
          <a:endParaRPr lang="zh-TW" altLang="en-US"/>
        </a:p>
      </dgm:t>
    </dgm:pt>
    <dgm:pt modelId="{1602E49A-544F-4D62-BAA8-D58EDEDE107C}">
      <dgm:prSet phldrT="[文字]"/>
      <dgm:spPr/>
      <dgm:t>
        <a:bodyPr/>
        <a:lstStyle/>
        <a:p>
          <a:pPr algn="l"/>
          <a:r>
            <a:rPr lang="zh-TW" altLang="en-US" dirty="0" smtClean="0"/>
            <a:t>刪除最高低分</a:t>
          </a:r>
          <a:r>
            <a:rPr lang="en-US" altLang="zh-TW" dirty="0" smtClean="0"/>
            <a:t>(5</a:t>
          </a:r>
          <a:r>
            <a:rPr lang="zh-TW" altLang="en-US" dirty="0" smtClean="0"/>
            <a:t>位委員</a:t>
          </a:r>
          <a:r>
            <a:rPr lang="en-US" altLang="zh-TW" dirty="0" smtClean="0"/>
            <a:t>)</a:t>
          </a:r>
          <a:endParaRPr lang="zh-TW" altLang="en-US" dirty="0"/>
        </a:p>
      </dgm:t>
    </dgm:pt>
    <dgm:pt modelId="{3672111A-23CA-4106-A8E2-51F997D42F88}" cxnId="{0C4E5268-5EAA-49AC-B14A-7D1A85B84330}" type="parTrans">
      <dgm:prSet/>
      <dgm:spPr/>
      <dgm:t>
        <a:bodyPr/>
        <a:lstStyle/>
        <a:p>
          <a:endParaRPr lang="zh-TW" altLang="en-US"/>
        </a:p>
      </dgm:t>
    </dgm:pt>
    <dgm:pt modelId="{67B813A5-1B8D-4868-95D7-FA322BCFA5C7}" cxnId="{0C4E5268-5EAA-49AC-B14A-7D1A85B84330}" type="sibTrans">
      <dgm:prSet/>
      <dgm:spPr/>
      <dgm:t>
        <a:bodyPr/>
        <a:lstStyle/>
        <a:p>
          <a:endParaRPr lang="zh-TW" altLang="en-US"/>
        </a:p>
      </dgm:t>
    </dgm:pt>
    <dgm:pt modelId="{7279DD1F-3E91-4C5F-AD90-4CD25215580C}">
      <dgm:prSet phldrT="[文字]"/>
      <dgm:spPr/>
      <dgm:t>
        <a:bodyPr/>
        <a:lstStyle/>
        <a:p>
          <a:pPr algn="l"/>
          <a:r>
            <a:rPr lang="zh-TW" altLang="en-US" dirty="0" smtClean="0"/>
            <a:t>加入第三方委員</a:t>
          </a:r>
          <a:endParaRPr lang="zh-TW" altLang="en-US" dirty="0"/>
        </a:p>
      </dgm:t>
    </dgm:pt>
    <dgm:pt modelId="{A571FA16-2BCC-473E-8873-12EA5FF70A2A}" cxnId="{DE58E23D-B97E-4547-A08C-323D6DE3DE4D}" type="parTrans">
      <dgm:prSet/>
      <dgm:spPr/>
      <dgm:t>
        <a:bodyPr/>
        <a:lstStyle/>
        <a:p>
          <a:endParaRPr lang="zh-TW" altLang="en-US"/>
        </a:p>
      </dgm:t>
    </dgm:pt>
    <dgm:pt modelId="{91E68D42-749F-405E-A531-2AFFA83531B3}" cxnId="{DE58E23D-B97E-4547-A08C-323D6DE3DE4D}" type="sibTrans">
      <dgm:prSet/>
      <dgm:spPr/>
      <dgm:t>
        <a:bodyPr/>
        <a:lstStyle/>
        <a:p>
          <a:endParaRPr lang="zh-TW" altLang="en-US"/>
        </a:p>
      </dgm:t>
    </dgm:pt>
    <dgm:pt modelId="{3F5AD9EF-2655-4A47-AE4F-A9100EC2D1BE}">
      <dgm:prSet phldrT="[文字]"/>
      <dgm:spPr/>
      <dgm:t>
        <a:bodyPr/>
        <a:lstStyle/>
        <a:p>
          <a:r>
            <a:rPr lang="zh-TW" altLang="en-US" dirty="0" smtClean="0"/>
            <a:t>組內差分檢核</a:t>
          </a:r>
          <a:endParaRPr lang="zh-TW" altLang="en-US" dirty="0"/>
        </a:p>
      </dgm:t>
    </dgm:pt>
    <dgm:pt modelId="{D70968A0-89E6-4B5D-95E6-B7AC58D59637}" cxnId="{16BC7AF6-2C47-4DE7-BBE4-E05346E980B0}" type="parTrans">
      <dgm:prSet/>
      <dgm:spPr/>
      <dgm:t>
        <a:bodyPr/>
        <a:lstStyle/>
        <a:p>
          <a:endParaRPr lang="zh-TW" altLang="en-US"/>
        </a:p>
      </dgm:t>
    </dgm:pt>
    <dgm:pt modelId="{B8B317AC-7EBF-4034-91E9-0827B7BAD513}" cxnId="{16BC7AF6-2C47-4DE7-BBE4-E05346E980B0}" type="sibTrans">
      <dgm:prSet/>
      <dgm:spPr/>
      <dgm:t>
        <a:bodyPr/>
        <a:lstStyle/>
        <a:p>
          <a:endParaRPr lang="zh-TW" altLang="en-US"/>
        </a:p>
      </dgm:t>
    </dgm:pt>
    <dgm:pt modelId="{E90AE7AA-DAA1-4ABD-9379-5318B9143DBD}">
      <dgm:prSet phldrT="[文字]"/>
      <dgm:spPr/>
      <dgm:t>
        <a:bodyPr/>
        <a:lstStyle/>
        <a:p>
          <a:r>
            <a:rPr lang="zh-TW" altLang="en-US" dirty="0" smtClean="0"/>
            <a:t>組間分數標準化</a:t>
          </a:r>
          <a:endParaRPr lang="zh-TW" altLang="en-US" dirty="0"/>
        </a:p>
      </dgm:t>
    </dgm:pt>
    <dgm:pt modelId="{993FD8B7-558B-4A30-A49E-D310596DCD65}" cxnId="{7A30A335-B0F8-4AE3-8671-BA25699F3E60}" type="parTrans">
      <dgm:prSet/>
      <dgm:spPr/>
      <dgm:t>
        <a:bodyPr/>
        <a:lstStyle/>
        <a:p>
          <a:endParaRPr lang="zh-TW" altLang="en-US"/>
        </a:p>
      </dgm:t>
    </dgm:pt>
    <dgm:pt modelId="{9255B839-5E96-4E93-8319-5EF85AA3CB90}" cxnId="{7A30A335-B0F8-4AE3-8671-BA25699F3E60}" type="sibTrans">
      <dgm:prSet/>
      <dgm:spPr/>
      <dgm:t>
        <a:bodyPr/>
        <a:lstStyle/>
        <a:p>
          <a:endParaRPr lang="zh-TW" altLang="en-US"/>
        </a:p>
      </dgm:t>
    </dgm:pt>
    <dgm:pt modelId="{7AD4FC1B-8DEB-4509-9B8B-EE280318A587}">
      <dgm:prSet phldrT="[文字]"/>
      <dgm:spPr/>
      <dgm:t>
        <a:bodyPr/>
        <a:lstStyle/>
        <a:p>
          <a:endParaRPr lang="zh-TW" altLang="en-US" dirty="0"/>
        </a:p>
      </dgm:t>
    </dgm:pt>
    <dgm:pt modelId="{DB9DE811-DDAD-4863-AECF-D659E8AE13CE}" cxnId="{CAB9AD8A-6BAD-4A2F-B123-A41F7BD7E0EF}" type="parTrans">
      <dgm:prSet/>
      <dgm:spPr/>
      <dgm:t>
        <a:bodyPr/>
        <a:lstStyle/>
        <a:p>
          <a:endParaRPr lang="zh-TW" altLang="en-US"/>
        </a:p>
      </dgm:t>
    </dgm:pt>
    <dgm:pt modelId="{2AD7CEFF-C922-4514-B9B5-1F6DADE0DBC1}" cxnId="{CAB9AD8A-6BAD-4A2F-B123-A41F7BD7E0EF}" type="sibTrans">
      <dgm:prSet/>
      <dgm:spPr/>
      <dgm:t>
        <a:bodyPr/>
        <a:lstStyle/>
        <a:p>
          <a:endParaRPr lang="zh-TW" altLang="en-US"/>
        </a:p>
      </dgm:t>
    </dgm:pt>
    <dgm:pt modelId="{FD1C7A98-3D41-418E-BC73-D3870002C3FD}">
      <dgm:prSet phldrT="[文字]"/>
      <dgm:spPr/>
      <dgm:t>
        <a:bodyPr/>
        <a:lstStyle/>
        <a:p>
          <a:r>
            <a:rPr lang="zh-TW" altLang="en-US" dirty="0" smtClean="0"/>
            <a:t>評分結果檢討</a:t>
          </a:r>
          <a:endParaRPr lang="zh-TW" altLang="en-US" dirty="0"/>
        </a:p>
      </dgm:t>
    </dgm:pt>
    <dgm:pt modelId="{2D829FFA-6896-4222-A4E5-3F21B707F355}" cxnId="{FF042FDA-83D6-4F3C-A447-481A11524E77}" type="parTrans">
      <dgm:prSet/>
      <dgm:spPr/>
      <dgm:t>
        <a:bodyPr/>
        <a:lstStyle/>
        <a:p>
          <a:endParaRPr lang="zh-TW" altLang="en-US"/>
        </a:p>
      </dgm:t>
    </dgm:pt>
    <dgm:pt modelId="{19A6DE62-32EC-4CC9-8BFE-DE6025B3C86B}" cxnId="{FF042FDA-83D6-4F3C-A447-481A11524E77}" type="sibTrans">
      <dgm:prSet/>
      <dgm:spPr/>
      <dgm:t>
        <a:bodyPr/>
        <a:lstStyle/>
        <a:p>
          <a:endParaRPr lang="zh-TW" altLang="en-US"/>
        </a:p>
      </dgm:t>
    </dgm:pt>
    <dgm:pt modelId="{A914CD03-3901-4F0E-ACBF-6F728A71ED97}">
      <dgm:prSet phldrT="[文字]"/>
      <dgm:spPr/>
      <dgm:t>
        <a:bodyPr/>
        <a:lstStyle/>
        <a:p>
          <a:r>
            <a:rPr lang="zh-TW" altLang="en-US" dirty="0" smtClean="0"/>
            <a:t>再檢視尺規</a:t>
          </a:r>
          <a:endParaRPr lang="zh-TW" altLang="en-US" dirty="0"/>
        </a:p>
      </dgm:t>
    </dgm:pt>
    <dgm:pt modelId="{2DA5E4EC-9531-4B86-A2DE-075C2392C5E3}" cxnId="{91579468-C111-49F6-88C8-CDAA174FC928}" type="parTrans">
      <dgm:prSet/>
      <dgm:spPr/>
      <dgm:t>
        <a:bodyPr/>
        <a:lstStyle/>
        <a:p>
          <a:endParaRPr lang="zh-TW" altLang="en-US"/>
        </a:p>
      </dgm:t>
    </dgm:pt>
    <dgm:pt modelId="{9B52E118-203E-4AFF-84A5-D5731D43045E}" cxnId="{91579468-C111-49F6-88C8-CDAA174FC928}" type="sibTrans">
      <dgm:prSet/>
      <dgm:spPr/>
      <dgm:t>
        <a:bodyPr/>
        <a:lstStyle/>
        <a:p>
          <a:endParaRPr lang="zh-TW" altLang="en-US"/>
        </a:p>
      </dgm:t>
    </dgm:pt>
    <dgm:pt modelId="{A4117E82-15A7-4D0A-8A4D-E8E4ACB3B758}" type="pres">
      <dgm:prSet presAssocID="{672E7B87-32A8-4182-BB19-59072143C6C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17110AC-959C-4D0C-BC52-BD3474D4B4EA}" type="pres">
      <dgm:prSet presAssocID="{36940F79-8FAC-4A02-A8F2-58ED2A800270}" presName="composite" presStyleCnt="0"/>
      <dgm:spPr/>
    </dgm:pt>
    <dgm:pt modelId="{4B8C7277-85F2-4B44-B866-5E2FA0F70D78}" type="pres">
      <dgm:prSet presAssocID="{36940F79-8FAC-4A02-A8F2-58ED2A800270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6FBB8A7-975C-4C60-B2BB-3FF0464F62BF}" type="pres">
      <dgm:prSet presAssocID="{36940F79-8FAC-4A02-A8F2-58ED2A800270}" presName="parSh" presStyleLbl="node1" presStyleIdx="0" presStyleCnt="4"/>
      <dgm:spPr/>
      <dgm:t>
        <a:bodyPr/>
        <a:lstStyle/>
        <a:p>
          <a:endParaRPr lang="zh-TW" altLang="en-US"/>
        </a:p>
      </dgm:t>
    </dgm:pt>
    <dgm:pt modelId="{E308D915-CC2D-4840-A7DA-87C2ACDE78E1}" type="pres">
      <dgm:prSet presAssocID="{36940F79-8FAC-4A02-A8F2-58ED2A800270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1B8826-4A72-4F29-861D-CB7953A62993}" type="pres">
      <dgm:prSet presAssocID="{8275A676-C655-4462-ABB9-20EFE5F9CF28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69E5AB27-AA7A-4EF4-9DC2-DE13EBD46FB8}" type="pres">
      <dgm:prSet presAssocID="{8275A676-C655-4462-ABB9-20EFE5F9CF28}" presName="connTx" presStyleLbl="sibTrans2D1" presStyleIdx="0" presStyleCnt="3"/>
      <dgm:spPr/>
      <dgm:t>
        <a:bodyPr/>
        <a:lstStyle/>
        <a:p>
          <a:endParaRPr lang="zh-TW" altLang="en-US"/>
        </a:p>
      </dgm:t>
    </dgm:pt>
    <dgm:pt modelId="{33B2755B-69D3-4445-B9BD-6BF10D7B45D9}" type="pres">
      <dgm:prSet presAssocID="{73A3A952-3B23-406A-858B-E1F4B17773AE}" presName="composite" presStyleCnt="0"/>
      <dgm:spPr/>
    </dgm:pt>
    <dgm:pt modelId="{9EED7A7B-F1E7-4275-BD7A-50F1BF1671D0}" type="pres">
      <dgm:prSet presAssocID="{73A3A952-3B23-406A-858B-E1F4B17773AE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CBADA1A-CC5A-4A3E-BA8D-9E6A39316804}" type="pres">
      <dgm:prSet presAssocID="{73A3A952-3B23-406A-858B-E1F4B17773AE}" presName="parSh" presStyleLbl="node1" presStyleIdx="1" presStyleCnt="4"/>
      <dgm:spPr/>
      <dgm:t>
        <a:bodyPr/>
        <a:lstStyle/>
        <a:p>
          <a:endParaRPr lang="zh-TW" altLang="en-US"/>
        </a:p>
      </dgm:t>
    </dgm:pt>
    <dgm:pt modelId="{51F74186-E904-4FB8-AF34-BD65A81DA323}" type="pres">
      <dgm:prSet presAssocID="{73A3A952-3B23-406A-858B-E1F4B17773AE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9E040C7-E80F-44F6-BF4E-412FCDFD7544}" type="pres">
      <dgm:prSet presAssocID="{7C62FB75-543F-4B00-AC08-4629358A774C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8DC459E2-06F6-4FF2-B65E-83F710DA2AD7}" type="pres">
      <dgm:prSet presAssocID="{7C62FB75-543F-4B00-AC08-4629358A774C}" presName="connTx" presStyleLbl="sibTrans2D1" presStyleIdx="1" presStyleCnt="3"/>
      <dgm:spPr/>
      <dgm:t>
        <a:bodyPr/>
        <a:lstStyle/>
        <a:p>
          <a:endParaRPr lang="zh-TW" altLang="en-US"/>
        </a:p>
      </dgm:t>
    </dgm:pt>
    <dgm:pt modelId="{05A82E00-482E-48AB-BC48-275FDE5D8034}" type="pres">
      <dgm:prSet presAssocID="{0D7728C7-EAD4-4CF0-80BF-17834EA1597B}" presName="composite" presStyleCnt="0"/>
      <dgm:spPr/>
    </dgm:pt>
    <dgm:pt modelId="{927C84B6-8B0D-4F9A-9E26-BBA9AACFB695}" type="pres">
      <dgm:prSet presAssocID="{0D7728C7-EAD4-4CF0-80BF-17834EA1597B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942C2E3-18A4-42FF-B875-539EE8DF0849}" type="pres">
      <dgm:prSet presAssocID="{0D7728C7-EAD4-4CF0-80BF-17834EA1597B}" presName="parSh" presStyleLbl="node1" presStyleIdx="2" presStyleCnt="4"/>
      <dgm:spPr/>
      <dgm:t>
        <a:bodyPr/>
        <a:lstStyle/>
        <a:p>
          <a:endParaRPr lang="zh-TW" altLang="en-US"/>
        </a:p>
      </dgm:t>
    </dgm:pt>
    <dgm:pt modelId="{66600520-1D3F-461A-B52C-3C593F4B954A}" type="pres">
      <dgm:prSet presAssocID="{0D7728C7-EAD4-4CF0-80BF-17834EA1597B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D4F80A-72F8-404A-9A9B-28FED36B00CE}" type="pres">
      <dgm:prSet presAssocID="{56F03C3C-8DA8-4C44-B61E-FB4A5DAAA12B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7836ADFD-D787-4B3A-874C-1AEEBABC921A}" type="pres">
      <dgm:prSet presAssocID="{56F03C3C-8DA8-4C44-B61E-FB4A5DAAA12B}" presName="connTx" presStyleLbl="sibTrans2D1" presStyleIdx="2" presStyleCnt="3"/>
      <dgm:spPr/>
      <dgm:t>
        <a:bodyPr/>
        <a:lstStyle/>
        <a:p>
          <a:endParaRPr lang="zh-TW" altLang="en-US"/>
        </a:p>
      </dgm:t>
    </dgm:pt>
    <dgm:pt modelId="{97836C0D-4349-428C-ADC2-8230977BB0D6}" type="pres">
      <dgm:prSet presAssocID="{95FB5299-D129-48B3-9168-CB972813A3BF}" presName="composite" presStyleCnt="0"/>
      <dgm:spPr/>
    </dgm:pt>
    <dgm:pt modelId="{3921278F-700E-4CCB-A676-8E0A54E4B14A}" type="pres">
      <dgm:prSet presAssocID="{95FB5299-D129-48B3-9168-CB972813A3BF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E242FAE-AB8E-4267-BAFA-7E1F6CCE6575}" type="pres">
      <dgm:prSet presAssocID="{95FB5299-D129-48B3-9168-CB972813A3BF}" presName="parSh" presStyleLbl="node1" presStyleIdx="3" presStyleCnt="4"/>
      <dgm:spPr/>
      <dgm:t>
        <a:bodyPr/>
        <a:lstStyle/>
        <a:p>
          <a:endParaRPr lang="zh-TW" altLang="en-US"/>
        </a:p>
      </dgm:t>
    </dgm:pt>
    <dgm:pt modelId="{828AA0A1-5161-4918-8074-48EAC5F1FA75}" type="pres">
      <dgm:prSet presAssocID="{95FB5299-D129-48B3-9168-CB972813A3BF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C4E5268-5EAA-49AC-B14A-7D1A85B84330}" srcId="{73A3A952-3B23-406A-858B-E1F4B17773AE}" destId="{1602E49A-544F-4D62-BAA8-D58EDEDE107C}" srcOrd="1" destOrd="0" parTransId="{3672111A-23CA-4106-A8E2-51F997D42F88}" sibTransId="{67B813A5-1B8D-4868-95D7-FA322BCFA5C7}"/>
    <dgm:cxn modelId="{D4987EA4-2AD8-4F2A-BD73-DC1BC07BB870}" type="presOf" srcId="{0D7728C7-EAD4-4CF0-80BF-17834EA1597B}" destId="{927C84B6-8B0D-4F9A-9E26-BBA9AACFB695}" srcOrd="0" destOrd="0" presId="urn:microsoft.com/office/officeart/2005/8/layout/process3"/>
    <dgm:cxn modelId="{11115F35-3B5C-4EBA-AE65-E1FDFA43195E}" type="presOf" srcId="{A914CD03-3901-4F0E-ACBF-6F728A71ED97}" destId="{828AA0A1-5161-4918-8074-48EAC5F1FA75}" srcOrd="0" destOrd="2" presId="urn:microsoft.com/office/officeart/2005/8/layout/process3"/>
    <dgm:cxn modelId="{89C8698B-2389-476B-B740-62354121F32A}" type="presOf" srcId="{8275A676-C655-4462-ABB9-20EFE5F9CF28}" destId="{771B8826-4A72-4F29-861D-CB7953A62993}" srcOrd="0" destOrd="0" presId="urn:microsoft.com/office/officeart/2005/8/layout/process3"/>
    <dgm:cxn modelId="{81E7915F-1BCE-49C1-BCF3-B0D3FC480B9E}" type="presOf" srcId="{E90AE7AA-DAA1-4ABD-9379-5318B9143DBD}" destId="{66600520-1D3F-461A-B52C-3C593F4B954A}" srcOrd="0" destOrd="2" presId="urn:microsoft.com/office/officeart/2005/8/layout/process3"/>
    <dgm:cxn modelId="{CAB9AD8A-6BAD-4A2F-B123-A41F7BD7E0EF}" srcId="{95FB5299-D129-48B3-9168-CB972813A3BF}" destId="{7AD4FC1B-8DEB-4509-9B8B-EE280318A587}" srcOrd="3" destOrd="0" parTransId="{DB9DE811-DDAD-4863-AECF-D659E8AE13CE}" sibTransId="{2AD7CEFF-C922-4514-B9B5-1F6DADE0DBC1}"/>
    <dgm:cxn modelId="{19B6EFAF-467A-48EF-B74D-A8D81A4C6BA5}" type="presOf" srcId="{56F03C3C-8DA8-4C44-B61E-FB4A5DAAA12B}" destId="{7836ADFD-D787-4B3A-874C-1AEEBABC921A}" srcOrd="1" destOrd="0" presId="urn:microsoft.com/office/officeart/2005/8/layout/process3"/>
    <dgm:cxn modelId="{895766A6-3DE2-4673-8F39-0A5E051EDE32}" type="presOf" srcId="{36940F79-8FAC-4A02-A8F2-58ED2A800270}" destId="{76FBB8A7-975C-4C60-B2BB-3FF0464F62BF}" srcOrd="1" destOrd="0" presId="urn:microsoft.com/office/officeart/2005/8/layout/process3"/>
    <dgm:cxn modelId="{B6163921-0436-4C8B-A131-A6C247DE54D0}" type="presOf" srcId="{73A3A952-3B23-406A-858B-E1F4B17773AE}" destId="{9CBADA1A-CC5A-4A3E-BA8D-9E6A39316804}" srcOrd="1" destOrd="0" presId="urn:microsoft.com/office/officeart/2005/8/layout/process3"/>
    <dgm:cxn modelId="{1351A15A-945E-472E-88CE-7FF9B8149645}" srcId="{672E7B87-32A8-4182-BB19-59072143C6C8}" destId="{73A3A952-3B23-406A-858B-E1F4B17773AE}" srcOrd="1" destOrd="0" parTransId="{02C746A0-4185-4FD7-BCB4-1E7CC46C4BF6}" sibTransId="{7C62FB75-543F-4B00-AC08-4629358A774C}"/>
    <dgm:cxn modelId="{F54647AB-1B29-4078-BC54-3C6635AB7C14}" type="presOf" srcId="{E2085C50-4DD1-4CE8-A895-E47A54AFFB1B}" destId="{828AA0A1-5161-4918-8074-48EAC5F1FA75}" srcOrd="0" destOrd="0" presId="urn:microsoft.com/office/officeart/2005/8/layout/process3"/>
    <dgm:cxn modelId="{C453C77F-C84F-4FCD-AF51-F11480328140}" type="presOf" srcId="{0D7728C7-EAD4-4CF0-80BF-17834EA1597B}" destId="{F942C2E3-18A4-42FF-B875-539EE8DF0849}" srcOrd="1" destOrd="0" presId="urn:microsoft.com/office/officeart/2005/8/layout/process3"/>
    <dgm:cxn modelId="{BB18CD18-AA67-4758-9755-F6C010099D05}" srcId="{36940F79-8FAC-4A02-A8F2-58ED2A800270}" destId="{BA50BE91-1D25-42C0-9AF5-E7FE1D884329}" srcOrd="1" destOrd="0" parTransId="{AB06748D-3EA2-4BCA-BBF1-81B60CE0AB21}" sibTransId="{268E6953-DCE5-45C6-9EFA-DD34F63268C6}"/>
    <dgm:cxn modelId="{A67A5021-66A4-4AFF-8226-BC7F2385A18F}" type="presOf" srcId="{73A3A952-3B23-406A-858B-E1F4B17773AE}" destId="{9EED7A7B-F1E7-4275-BD7A-50F1BF1671D0}" srcOrd="0" destOrd="0" presId="urn:microsoft.com/office/officeart/2005/8/layout/process3"/>
    <dgm:cxn modelId="{FF042FDA-83D6-4F3C-A447-481A11524E77}" srcId="{95FB5299-D129-48B3-9168-CB972813A3BF}" destId="{FD1C7A98-3D41-418E-BC73-D3870002C3FD}" srcOrd="1" destOrd="0" parTransId="{2D829FFA-6896-4222-A4E5-3F21B707F355}" sibTransId="{19A6DE62-32EC-4CC9-8BFE-DE6025B3C86B}"/>
    <dgm:cxn modelId="{83F6F260-5952-471A-B9DD-B67B5C96CCFB}" type="presOf" srcId="{7C62FB75-543F-4B00-AC08-4629358A774C}" destId="{8DC459E2-06F6-4FF2-B65E-83F710DA2AD7}" srcOrd="1" destOrd="0" presId="urn:microsoft.com/office/officeart/2005/8/layout/process3"/>
    <dgm:cxn modelId="{DE58E23D-B97E-4547-A08C-323D6DE3DE4D}" srcId="{73A3A952-3B23-406A-858B-E1F4B17773AE}" destId="{7279DD1F-3E91-4C5F-AD90-4CD25215580C}" srcOrd="2" destOrd="0" parTransId="{A571FA16-2BCC-473E-8873-12EA5FF70A2A}" sibTransId="{91E68D42-749F-405E-A531-2AFFA83531B3}"/>
    <dgm:cxn modelId="{25310BDC-8D5F-4F38-B0B7-A7C342BC617D}" type="presOf" srcId="{95FB5299-D129-48B3-9168-CB972813A3BF}" destId="{3921278F-700E-4CCB-A676-8E0A54E4B14A}" srcOrd="0" destOrd="0" presId="urn:microsoft.com/office/officeart/2005/8/layout/process3"/>
    <dgm:cxn modelId="{52AD9A7D-38F0-4709-978B-0626B2A10725}" type="presOf" srcId="{FD1C7A98-3D41-418E-BC73-D3870002C3FD}" destId="{828AA0A1-5161-4918-8074-48EAC5F1FA75}" srcOrd="0" destOrd="1" presId="urn:microsoft.com/office/officeart/2005/8/layout/process3"/>
    <dgm:cxn modelId="{5B1D8F56-E15A-4F75-AB7A-E07CEC0E49DC}" srcId="{672E7B87-32A8-4182-BB19-59072143C6C8}" destId="{36940F79-8FAC-4A02-A8F2-58ED2A800270}" srcOrd="0" destOrd="0" parTransId="{1AFBC9E9-0A96-4712-945A-0A0E86FC7661}" sibTransId="{8275A676-C655-4462-ABB9-20EFE5F9CF28}"/>
    <dgm:cxn modelId="{32703470-B212-41E7-A406-7079D6B6A4BF}" type="presOf" srcId="{BA50BE91-1D25-42C0-9AF5-E7FE1D884329}" destId="{E308D915-CC2D-4840-A7DA-87C2ACDE78E1}" srcOrd="0" destOrd="1" presId="urn:microsoft.com/office/officeart/2005/8/layout/process3"/>
    <dgm:cxn modelId="{33B0680E-1C0D-4CAD-87F2-03D26C168AE1}" srcId="{95FB5299-D129-48B3-9168-CB972813A3BF}" destId="{E2085C50-4DD1-4CE8-A895-E47A54AFFB1B}" srcOrd="0" destOrd="0" parTransId="{CDFAD163-0525-48F4-9025-AED3F4AB6C58}" sibTransId="{38D1C7AE-4A97-4D94-91E8-255638F21148}"/>
    <dgm:cxn modelId="{5453032E-77F5-4A69-A318-A67FBCD04FE2}" type="presOf" srcId="{672E7B87-32A8-4182-BB19-59072143C6C8}" destId="{A4117E82-15A7-4D0A-8A4D-E8E4ACB3B758}" srcOrd="0" destOrd="0" presId="urn:microsoft.com/office/officeart/2005/8/layout/process3"/>
    <dgm:cxn modelId="{6BEBC568-0E8D-4F4F-8CEC-0EFCA4595DCA}" type="presOf" srcId="{0C512D17-B645-4D90-9DDD-CBFA7ED475D9}" destId="{51F74186-E904-4FB8-AF34-BD65A81DA323}" srcOrd="0" destOrd="0" presId="urn:microsoft.com/office/officeart/2005/8/layout/process3"/>
    <dgm:cxn modelId="{A2DE4275-FE7C-456E-B1B0-38CA13CC1C1E}" srcId="{36940F79-8FAC-4A02-A8F2-58ED2A800270}" destId="{68DC6F8D-4E66-4948-AECE-53AB7EAC05C5}" srcOrd="0" destOrd="0" parTransId="{D7863C8A-763E-4105-AF09-9826362E4E70}" sibTransId="{77957D90-DECF-476D-A07C-4B715C4F782F}"/>
    <dgm:cxn modelId="{CB7E2308-EF6C-452A-8DF9-38F6947AB7B3}" type="presOf" srcId="{7279DD1F-3E91-4C5F-AD90-4CD25215580C}" destId="{51F74186-E904-4FB8-AF34-BD65A81DA323}" srcOrd="0" destOrd="2" presId="urn:microsoft.com/office/officeart/2005/8/layout/process3"/>
    <dgm:cxn modelId="{9D1945BD-4C44-4495-9B86-F6471416B0DA}" type="presOf" srcId="{7C62FB75-543F-4B00-AC08-4629358A774C}" destId="{09E040C7-E80F-44F6-BF4E-412FCDFD7544}" srcOrd="0" destOrd="0" presId="urn:microsoft.com/office/officeart/2005/8/layout/process3"/>
    <dgm:cxn modelId="{033D18F2-6891-4225-890A-055CBC01DB86}" srcId="{672E7B87-32A8-4182-BB19-59072143C6C8}" destId="{95FB5299-D129-48B3-9168-CB972813A3BF}" srcOrd="3" destOrd="0" parTransId="{A52F4CEE-F273-4A5F-B650-000567010066}" sibTransId="{97A53A88-610E-459C-9B50-C74B6D16858D}"/>
    <dgm:cxn modelId="{A86F2214-008D-4D7E-92F1-CB4BFA41A767}" srcId="{0D7728C7-EAD4-4CF0-80BF-17834EA1597B}" destId="{D5035632-F7E2-4B91-ADD8-394A99A33C9F}" srcOrd="0" destOrd="0" parTransId="{70566A49-6EA4-4501-AF06-16DEC1EF0FA8}" sibTransId="{D5AD1FB5-3964-45AB-B598-246C2BA13A18}"/>
    <dgm:cxn modelId="{5D018972-D7BF-4034-BF45-CB55F00DEFB2}" type="presOf" srcId="{95FB5299-D129-48B3-9168-CB972813A3BF}" destId="{8E242FAE-AB8E-4267-BAFA-7E1F6CCE6575}" srcOrd="1" destOrd="0" presId="urn:microsoft.com/office/officeart/2005/8/layout/process3"/>
    <dgm:cxn modelId="{E02CC693-CF1C-49DB-B2B6-75467757A726}" srcId="{672E7B87-32A8-4182-BB19-59072143C6C8}" destId="{0D7728C7-EAD4-4CF0-80BF-17834EA1597B}" srcOrd="2" destOrd="0" parTransId="{6677EA73-E958-44FF-9FFE-7012C7C91FCD}" sibTransId="{56F03C3C-8DA8-4C44-B61E-FB4A5DAAA12B}"/>
    <dgm:cxn modelId="{16BC7AF6-2C47-4DE7-BBE4-E05346E980B0}" srcId="{0D7728C7-EAD4-4CF0-80BF-17834EA1597B}" destId="{3F5AD9EF-2655-4A47-AE4F-A9100EC2D1BE}" srcOrd="1" destOrd="0" parTransId="{D70968A0-89E6-4B5D-95E6-B7AC58D59637}" sibTransId="{B8B317AC-7EBF-4034-91E9-0827B7BAD513}"/>
    <dgm:cxn modelId="{5A28EA8C-0317-4F77-9FB3-F35C0C2B06EF}" type="presOf" srcId="{36940F79-8FAC-4A02-A8F2-58ED2A800270}" destId="{4B8C7277-85F2-4B44-B866-5E2FA0F70D78}" srcOrd="0" destOrd="0" presId="urn:microsoft.com/office/officeart/2005/8/layout/process3"/>
    <dgm:cxn modelId="{309ECC0B-D90A-483A-9069-FF13B305F0EC}" type="presOf" srcId="{56F03C3C-8DA8-4C44-B61E-FB4A5DAAA12B}" destId="{12D4F80A-72F8-404A-9A9B-28FED36B00CE}" srcOrd="0" destOrd="0" presId="urn:microsoft.com/office/officeart/2005/8/layout/process3"/>
    <dgm:cxn modelId="{079942AD-1629-4672-99C4-8772BAD40606}" type="presOf" srcId="{3F5AD9EF-2655-4A47-AE4F-A9100EC2D1BE}" destId="{66600520-1D3F-461A-B52C-3C593F4B954A}" srcOrd="0" destOrd="1" presId="urn:microsoft.com/office/officeart/2005/8/layout/process3"/>
    <dgm:cxn modelId="{7138CCD9-9024-4896-8938-B42B34276375}" type="presOf" srcId="{7AD4FC1B-8DEB-4509-9B8B-EE280318A587}" destId="{828AA0A1-5161-4918-8074-48EAC5F1FA75}" srcOrd="0" destOrd="3" presId="urn:microsoft.com/office/officeart/2005/8/layout/process3"/>
    <dgm:cxn modelId="{1A355DC5-2C0B-495A-B994-A07163BB88F5}" srcId="{73A3A952-3B23-406A-858B-E1F4B17773AE}" destId="{0C512D17-B645-4D90-9DDD-CBFA7ED475D9}" srcOrd="0" destOrd="0" parTransId="{4F5B52F4-A47C-46B7-ABA1-AD69C21DDE75}" sibTransId="{7B0711C7-D5A8-4D59-B769-EDFA666D88EF}"/>
    <dgm:cxn modelId="{6655E547-AA13-4563-B0E5-4C1531BDF528}" type="presOf" srcId="{1602E49A-544F-4D62-BAA8-D58EDEDE107C}" destId="{51F74186-E904-4FB8-AF34-BD65A81DA323}" srcOrd="0" destOrd="1" presId="urn:microsoft.com/office/officeart/2005/8/layout/process3"/>
    <dgm:cxn modelId="{B6385DF0-D8D8-4B1E-BDAC-A5451E8AEF4C}" type="presOf" srcId="{68DC6F8D-4E66-4948-AECE-53AB7EAC05C5}" destId="{E308D915-CC2D-4840-A7DA-87C2ACDE78E1}" srcOrd="0" destOrd="0" presId="urn:microsoft.com/office/officeart/2005/8/layout/process3"/>
    <dgm:cxn modelId="{66932E2E-ECDA-404E-B832-2DED9132B2AB}" type="presOf" srcId="{8275A676-C655-4462-ABB9-20EFE5F9CF28}" destId="{69E5AB27-AA7A-4EF4-9DC2-DE13EBD46FB8}" srcOrd="1" destOrd="0" presId="urn:microsoft.com/office/officeart/2005/8/layout/process3"/>
    <dgm:cxn modelId="{7A30A335-B0F8-4AE3-8671-BA25699F3E60}" srcId="{0D7728C7-EAD4-4CF0-80BF-17834EA1597B}" destId="{E90AE7AA-DAA1-4ABD-9379-5318B9143DBD}" srcOrd="2" destOrd="0" parTransId="{993FD8B7-558B-4A30-A49E-D310596DCD65}" sibTransId="{9255B839-5E96-4E93-8319-5EF85AA3CB90}"/>
    <dgm:cxn modelId="{91579468-C111-49F6-88C8-CDAA174FC928}" srcId="{95FB5299-D129-48B3-9168-CB972813A3BF}" destId="{A914CD03-3901-4F0E-ACBF-6F728A71ED97}" srcOrd="2" destOrd="0" parTransId="{2DA5E4EC-9531-4B86-A2DE-075C2392C5E3}" sibTransId="{9B52E118-203E-4AFF-84A5-D5731D43045E}"/>
    <dgm:cxn modelId="{41540ECF-9081-4310-A5F4-A82DFDE6AAEF}" type="presOf" srcId="{D5035632-F7E2-4B91-ADD8-394A99A33C9F}" destId="{66600520-1D3F-461A-B52C-3C593F4B954A}" srcOrd="0" destOrd="0" presId="urn:microsoft.com/office/officeart/2005/8/layout/process3"/>
    <dgm:cxn modelId="{49F4A33A-3394-4057-A61D-542D743CB909}" type="presParOf" srcId="{A4117E82-15A7-4D0A-8A4D-E8E4ACB3B758}" destId="{C17110AC-959C-4D0C-BC52-BD3474D4B4EA}" srcOrd="0" destOrd="0" presId="urn:microsoft.com/office/officeart/2005/8/layout/process3"/>
    <dgm:cxn modelId="{E60F6246-F184-4568-9C06-EB08A3AEA410}" type="presParOf" srcId="{C17110AC-959C-4D0C-BC52-BD3474D4B4EA}" destId="{4B8C7277-85F2-4B44-B866-5E2FA0F70D78}" srcOrd="0" destOrd="0" presId="urn:microsoft.com/office/officeart/2005/8/layout/process3"/>
    <dgm:cxn modelId="{2F1EB114-3286-4FB1-BE1F-C8BEB322FCC9}" type="presParOf" srcId="{C17110AC-959C-4D0C-BC52-BD3474D4B4EA}" destId="{76FBB8A7-975C-4C60-B2BB-3FF0464F62BF}" srcOrd="1" destOrd="0" presId="urn:microsoft.com/office/officeart/2005/8/layout/process3"/>
    <dgm:cxn modelId="{2C8A395F-5CFF-4AF4-A051-7473EB4989C7}" type="presParOf" srcId="{C17110AC-959C-4D0C-BC52-BD3474D4B4EA}" destId="{E308D915-CC2D-4840-A7DA-87C2ACDE78E1}" srcOrd="2" destOrd="0" presId="urn:microsoft.com/office/officeart/2005/8/layout/process3"/>
    <dgm:cxn modelId="{A325845F-2721-4AAF-8239-5F74AF04E6DA}" type="presParOf" srcId="{A4117E82-15A7-4D0A-8A4D-E8E4ACB3B758}" destId="{771B8826-4A72-4F29-861D-CB7953A62993}" srcOrd="1" destOrd="0" presId="urn:microsoft.com/office/officeart/2005/8/layout/process3"/>
    <dgm:cxn modelId="{D465D6B6-3794-43FA-9754-50A110A782C1}" type="presParOf" srcId="{771B8826-4A72-4F29-861D-CB7953A62993}" destId="{69E5AB27-AA7A-4EF4-9DC2-DE13EBD46FB8}" srcOrd="0" destOrd="0" presId="urn:microsoft.com/office/officeart/2005/8/layout/process3"/>
    <dgm:cxn modelId="{B08F60DC-93D1-4DCD-8663-7A071F626680}" type="presParOf" srcId="{A4117E82-15A7-4D0A-8A4D-E8E4ACB3B758}" destId="{33B2755B-69D3-4445-B9BD-6BF10D7B45D9}" srcOrd="2" destOrd="0" presId="urn:microsoft.com/office/officeart/2005/8/layout/process3"/>
    <dgm:cxn modelId="{1506F1CB-ADBC-444E-9E7C-8413976E9311}" type="presParOf" srcId="{33B2755B-69D3-4445-B9BD-6BF10D7B45D9}" destId="{9EED7A7B-F1E7-4275-BD7A-50F1BF1671D0}" srcOrd="0" destOrd="0" presId="urn:microsoft.com/office/officeart/2005/8/layout/process3"/>
    <dgm:cxn modelId="{5CDAF048-8D6C-4708-B306-A1547A27C64D}" type="presParOf" srcId="{33B2755B-69D3-4445-B9BD-6BF10D7B45D9}" destId="{9CBADA1A-CC5A-4A3E-BA8D-9E6A39316804}" srcOrd="1" destOrd="0" presId="urn:microsoft.com/office/officeart/2005/8/layout/process3"/>
    <dgm:cxn modelId="{01494D6B-3C31-4D21-B66D-8BA17F2C4C83}" type="presParOf" srcId="{33B2755B-69D3-4445-B9BD-6BF10D7B45D9}" destId="{51F74186-E904-4FB8-AF34-BD65A81DA323}" srcOrd="2" destOrd="0" presId="urn:microsoft.com/office/officeart/2005/8/layout/process3"/>
    <dgm:cxn modelId="{0F4CE2F8-10EB-400C-844F-40A7FC9F2FD3}" type="presParOf" srcId="{A4117E82-15A7-4D0A-8A4D-E8E4ACB3B758}" destId="{09E040C7-E80F-44F6-BF4E-412FCDFD7544}" srcOrd="3" destOrd="0" presId="urn:microsoft.com/office/officeart/2005/8/layout/process3"/>
    <dgm:cxn modelId="{61AD352D-5973-442A-816B-34C51215F8CC}" type="presParOf" srcId="{09E040C7-E80F-44F6-BF4E-412FCDFD7544}" destId="{8DC459E2-06F6-4FF2-B65E-83F710DA2AD7}" srcOrd="0" destOrd="0" presId="urn:microsoft.com/office/officeart/2005/8/layout/process3"/>
    <dgm:cxn modelId="{EBE4DC71-38B8-49C7-8B01-CD3635945A17}" type="presParOf" srcId="{A4117E82-15A7-4D0A-8A4D-E8E4ACB3B758}" destId="{05A82E00-482E-48AB-BC48-275FDE5D8034}" srcOrd="4" destOrd="0" presId="urn:microsoft.com/office/officeart/2005/8/layout/process3"/>
    <dgm:cxn modelId="{B2A4F7C9-5293-4A34-A7C1-AA8E790434A6}" type="presParOf" srcId="{05A82E00-482E-48AB-BC48-275FDE5D8034}" destId="{927C84B6-8B0D-4F9A-9E26-BBA9AACFB695}" srcOrd="0" destOrd="0" presId="urn:microsoft.com/office/officeart/2005/8/layout/process3"/>
    <dgm:cxn modelId="{1C426E44-C5C6-4DD3-8830-F9DAF46D7740}" type="presParOf" srcId="{05A82E00-482E-48AB-BC48-275FDE5D8034}" destId="{F942C2E3-18A4-42FF-B875-539EE8DF0849}" srcOrd="1" destOrd="0" presId="urn:microsoft.com/office/officeart/2005/8/layout/process3"/>
    <dgm:cxn modelId="{37F94276-FEF3-4ACC-AA7A-F1F009CAF690}" type="presParOf" srcId="{05A82E00-482E-48AB-BC48-275FDE5D8034}" destId="{66600520-1D3F-461A-B52C-3C593F4B954A}" srcOrd="2" destOrd="0" presId="urn:microsoft.com/office/officeart/2005/8/layout/process3"/>
    <dgm:cxn modelId="{09ADB40F-1D4D-45DB-B0D8-FEBD5DE46515}" type="presParOf" srcId="{A4117E82-15A7-4D0A-8A4D-E8E4ACB3B758}" destId="{12D4F80A-72F8-404A-9A9B-28FED36B00CE}" srcOrd="5" destOrd="0" presId="urn:microsoft.com/office/officeart/2005/8/layout/process3"/>
    <dgm:cxn modelId="{BC3A6640-4E56-4243-B1EE-6EE590F3C1F8}" type="presParOf" srcId="{12D4F80A-72F8-404A-9A9B-28FED36B00CE}" destId="{7836ADFD-D787-4B3A-874C-1AEEBABC921A}" srcOrd="0" destOrd="0" presId="urn:microsoft.com/office/officeart/2005/8/layout/process3"/>
    <dgm:cxn modelId="{AEA354A9-CBF9-418A-AC0F-61705C6C59C2}" type="presParOf" srcId="{A4117E82-15A7-4D0A-8A4D-E8E4ACB3B758}" destId="{97836C0D-4349-428C-ADC2-8230977BB0D6}" srcOrd="6" destOrd="0" presId="urn:microsoft.com/office/officeart/2005/8/layout/process3"/>
    <dgm:cxn modelId="{03D17457-29D5-4407-B8C4-03437877B539}" type="presParOf" srcId="{97836C0D-4349-428C-ADC2-8230977BB0D6}" destId="{3921278F-700E-4CCB-A676-8E0A54E4B14A}" srcOrd="0" destOrd="0" presId="urn:microsoft.com/office/officeart/2005/8/layout/process3"/>
    <dgm:cxn modelId="{3507B7BD-5E5E-471D-A29C-BCC301B6C734}" type="presParOf" srcId="{97836C0D-4349-428C-ADC2-8230977BB0D6}" destId="{8E242FAE-AB8E-4267-BAFA-7E1F6CCE6575}" srcOrd="1" destOrd="0" presId="urn:microsoft.com/office/officeart/2005/8/layout/process3"/>
    <dgm:cxn modelId="{F4BE3A83-716B-4FE7-9F67-EB5D4396569C}" type="presParOf" srcId="{97836C0D-4349-428C-ADC2-8230977BB0D6}" destId="{828AA0A1-5161-4918-8074-48EAC5F1FA75}" srcOrd="2" destOrd="0" presId="urn:microsoft.com/office/officeart/2005/8/layout/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576AC4-CD1C-4ACC-8031-6E453E582B85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14A75C99-0273-44BB-B5B8-6B87FEBA2B37}">
      <dgm:prSet phldrT="[文字]" custT="1"/>
      <dgm:spPr>
        <a:solidFill>
          <a:srgbClr val="00B050"/>
        </a:solidFill>
      </dgm:spPr>
      <dgm:t>
        <a:bodyPr/>
        <a:lstStyle/>
        <a:p>
          <a:r>
            <a:rPr lang="zh-TW" altLang="en-US" sz="1600" b="1" dirty="0" smtClean="0"/>
            <a:t>原住民專班</a:t>
          </a:r>
          <a:endParaRPr lang="zh-TW" altLang="en-US" sz="1600" b="1" dirty="0"/>
        </a:p>
      </dgm:t>
    </dgm:pt>
    <dgm:pt modelId="{16F66CED-98BD-477B-88B8-3BD7BC2FC589}" cxnId="{BD7F14EF-0FED-42AE-A10E-4F56B53DB5AE}" type="parTrans">
      <dgm:prSet/>
      <dgm:spPr/>
      <dgm:t>
        <a:bodyPr/>
        <a:lstStyle/>
        <a:p>
          <a:endParaRPr lang="zh-TW" altLang="en-US"/>
        </a:p>
      </dgm:t>
    </dgm:pt>
    <dgm:pt modelId="{48C1461A-A4D6-4728-9C6D-84CEC58256D7}" cxnId="{BD7F14EF-0FED-42AE-A10E-4F56B53DB5AE}" type="sibTrans">
      <dgm:prSet/>
      <dgm:spPr/>
      <dgm:t>
        <a:bodyPr/>
        <a:lstStyle/>
        <a:p>
          <a:endParaRPr lang="zh-TW" altLang="en-US"/>
        </a:p>
      </dgm:t>
    </dgm:pt>
    <dgm:pt modelId="{DB6318B1-379B-44DC-AAB9-80ED1BB3FB62}">
      <dgm:prSet custT="1"/>
      <dgm:spPr/>
      <dgm:t>
        <a:bodyPr/>
        <a:lstStyle/>
        <a:p>
          <a:r>
            <a:rPr lang="zh-TW" altLang="en-US" sz="1600" dirty="0" smtClean="0"/>
            <a:t>依據學系選才理念進行尺規設計 </a:t>
          </a:r>
          <a:r>
            <a:rPr lang="en-US" altLang="zh-TW" sz="1600" smtClean="0"/>
            <a:t>(</a:t>
          </a:r>
          <a:r>
            <a:rPr lang="zh-TW" altLang="en-US" sz="1600" smtClean="0"/>
            <a:t>應有原住民相關項目，與</a:t>
          </a:r>
          <a:r>
            <a:rPr lang="zh-TW" altLang="en-US" sz="1600" dirty="0" smtClean="0"/>
            <a:t>一般學系</a:t>
          </a:r>
          <a:r>
            <a:rPr lang="zh-TW" altLang="en-US" sz="1600" smtClean="0"/>
            <a:t>區隔</a:t>
          </a:r>
          <a:r>
            <a:rPr lang="en-US" altLang="zh-TW" sz="1600" smtClean="0"/>
            <a:t>)</a:t>
          </a:r>
          <a:endParaRPr lang="zh-TW" altLang="en-US" sz="1600" dirty="0">
            <a:solidFill>
              <a:schemeClr val="accent2"/>
            </a:solidFill>
          </a:endParaRPr>
        </a:p>
      </dgm:t>
    </dgm:pt>
    <dgm:pt modelId="{436D9139-0ED7-4177-B58F-ABBF2478E596}" cxnId="{67E3D8C1-5634-4AF2-9006-8EB2DA4F160C}" type="parTrans">
      <dgm:prSet/>
      <dgm:spPr/>
      <dgm:t>
        <a:bodyPr/>
        <a:lstStyle/>
        <a:p>
          <a:endParaRPr lang="zh-TW" altLang="en-US"/>
        </a:p>
      </dgm:t>
    </dgm:pt>
    <dgm:pt modelId="{675A32B7-CA9C-40B6-9D25-68300A4E18F8}" cxnId="{67E3D8C1-5634-4AF2-9006-8EB2DA4F160C}" type="sibTrans">
      <dgm:prSet/>
      <dgm:spPr/>
      <dgm:t>
        <a:bodyPr/>
        <a:lstStyle/>
        <a:p>
          <a:endParaRPr lang="zh-TW" altLang="en-US"/>
        </a:p>
      </dgm:t>
    </dgm:pt>
    <dgm:pt modelId="{D701D256-372D-4A0A-942F-66FBDD9A0094}">
      <dgm:prSet custT="1"/>
      <dgm:spPr>
        <a:solidFill>
          <a:srgbClr val="00B0F0"/>
        </a:solidFill>
      </dgm:spPr>
      <dgm:t>
        <a:bodyPr/>
        <a:lstStyle/>
        <a:p>
          <a:r>
            <a:rPr lang="zh-TW" altLang="en-US" sz="1600" b="1" dirty="0" smtClean="0">
              <a:solidFill>
                <a:schemeClr val="bg1"/>
              </a:solidFill>
            </a:rPr>
            <a:t>一般學系</a:t>
          </a:r>
          <a:endParaRPr lang="zh-TW" altLang="en-US" sz="1600" b="1" dirty="0">
            <a:solidFill>
              <a:schemeClr val="bg1"/>
            </a:solidFill>
          </a:endParaRPr>
        </a:p>
      </dgm:t>
    </dgm:pt>
    <dgm:pt modelId="{0112C51E-79BF-43F1-927B-605736CB9499}" cxnId="{EF744010-9349-4B68-BE94-E52697E1D592}" type="parTrans">
      <dgm:prSet/>
      <dgm:spPr/>
      <dgm:t>
        <a:bodyPr/>
        <a:lstStyle/>
        <a:p>
          <a:endParaRPr lang="zh-TW" altLang="en-US"/>
        </a:p>
      </dgm:t>
    </dgm:pt>
    <dgm:pt modelId="{1ED1EA29-AC47-44BB-9D2E-FE9E5D2BEB6A}" cxnId="{EF744010-9349-4B68-BE94-E52697E1D592}" type="sibTrans">
      <dgm:prSet/>
      <dgm:spPr/>
      <dgm:t>
        <a:bodyPr/>
        <a:lstStyle/>
        <a:p>
          <a:endParaRPr lang="zh-TW" altLang="en-US"/>
        </a:p>
      </dgm:t>
    </dgm:pt>
    <dgm:pt modelId="{6D5DF8F8-6990-4304-99BE-5BE859FA1B8F}">
      <dgm:prSet custT="1"/>
      <dgm:spPr>
        <a:solidFill>
          <a:schemeClr val="bg1"/>
        </a:solidFill>
      </dgm:spPr>
      <dgm:t>
        <a:bodyPr/>
        <a:lstStyle/>
        <a:p>
          <a:r>
            <a:rPr lang="zh-TW" altLang="en-US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將原住民相關能力列入</a:t>
          </a:r>
          <a:r>
            <a:rPr lang="zh-TW" altLang="en-US" sz="1600" b="0" dirty="0" smtClean="0">
              <a:solidFill>
                <a:schemeClr val="tx1"/>
              </a:solidFill>
              <a:latin typeface="新細明體" panose="02020500000000000000" charset="-120"/>
              <a:ea typeface="新細明體" panose="02020500000000000000" charset="-120"/>
              <a:cs typeface="Arial" panose="020B0604020202020204" pitchFamily="34" charset="0"/>
            </a:rPr>
            <a:t>「</a:t>
          </a:r>
          <a:r>
            <a:rPr lang="zh-TW" altLang="en-US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外加</a:t>
          </a:r>
          <a:r>
            <a:rPr lang="zh-TW" altLang="en-US" sz="1600" b="0" dirty="0" smtClean="0">
              <a:solidFill>
                <a:schemeClr val="tx1"/>
              </a:solidFill>
              <a:latin typeface="新細明體" panose="02020500000000000000" charset="-120"/>
              <a:ea typeface="新細明體" panose="02020500000000000000" charset="-120"/>
              <a:cs typeface="Arial" panose="020B0604020202020204" pitchFamily="34" charset="0"/>
            </a:rPr>
            <a:t>」</a:t>
          </a:r>
          <a:r>
            <a:rPr lang="zh-TW" altLang="en-US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評分項目。</a:t>
          </a:r>
          <a:endParaRPr lang="zh-TW" altLang="en-US" sz="16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53AD66-8962-451E-92A2-85D58FE8BD87}" cxnId="{8900625B-EAF3-470C-A128-75B2CBB1EA4A}" type="parTrans">
      <dgm:prSet/>
      <dgm:spPr/>
      <dgm:t>
        <a:bodyPr/>
        <a:lstStyle/>
        <a:p>
          <a:endParaRPr lang="zh-TW" altLang="en-US"/>
        </a:p>
      </dgm:t>
    </dgm:pt>
    <dgm:pt modelId="{ABEAA2CD-A600-4679-BD71-9435D89F503D}" cxnId="{8900625B-EAF3-470C-A128-75B2CBB1EA4A}" type="sibTrans">
      <dgm:prSet/>
      <dgm:spPr/>
      <dgm:t>
        <a:bodyPr/>
        <a:lstStyle/>
        <a:p>
          <a:endParaRPr lang="zh-TW" altLang="en-US"/>
        </a:p>
      </dgm:t>
    </dgm:pt>
    <dgm:pt modelId="{2C6C45DE-46C5-4330-A441-9BFEF45386BC}">
      <dgm:prSet custT="1"/>
      <dgm:spPr/>
      <dgm:t>
        <a:bodyPr/>
        <a:lstStyle/>
        <a:p>
          <a:r>
            <a:rPr lang="zh-TW" altLang="en-US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於多元表現面向參採原住民族群文化學習成果 </a:t>
          </a:r>
          <a:r>
            <a:rPr lang="en-US" altLang="zh-TW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zh-TW" altLang="en-US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列為項目之一</a:t>
          </a:r>
          <a:r>
            <a:rPr lang="en-US" altLang="zh-TW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  <a:r>
            <a:rPr lang="zh-TW" altLang="en-US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。</a:t>
          </a:r>
        </a:p>
      </dgm:t>
    </dgm:pt>
    <dgm:pt modelId="{FCD03BC1-C115-40D9-B704-2C3EBE75F9ED}" cxnId="{73EC1C58-AC53-4516-A630-A26B2C36E55E}" type="parTrans">
      <dgm:prSet/>
      <dgm:spPr/>
      <dgm:t>
        <a:bodyPr/>
        <a:lstStyle/>
        <a:p>
          <a:endParaRPr lang="zh-TW" altLang="en-US"/>
        </a:p>
      </dgm:t>
    </dgm:pt>
    <dgm:pt modelId="{B63B7DDD-8F0A-4479-A606-6150E4DEDBEA}" cxnId="{73EC1C58-AC53-4516-A630-A26B2C36E55E}" type="sibTrans">
      <dgm:prSet/>
      <dgm:spPr/>
      <dgm:t>
        <a:bodyPr/>
        <a:lstStyle/>
        <a:p>
          <a:endParaRPr lang="zh-TW" altLang="en-US"/>
        </a:p>
      </dgm:t>
    </dgm:pt>
    <dgm:pt modelId="{1F051717-E963-4D7D-A785-02EF3E37C9F7}">
      <dgm:prSet custT="1"/>
      <dgm:spPr/>
      <dgm:t>
        <a:bodyPr/>
        <a:lstStyle/>
        <a:p>
          <a:r>
            <a:rPr lang="zh-TW" altLang="en-US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於尺規最後加備註：可針對原住民</a:t>
          </a:r>
          <a:r>
            <a:rPr lang="en-US" altLang="zh-TW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zh-TW" altLang="en-US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經濟文化不利學生</a:t>
          </a:r>
          <a:r>
            <a:rPr lang="en-US" altLang="zh-TW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  <a:r>
            <a:rPr lang="zh-TW" altLang="en-US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表現斟著考量加分。</a:t>
          </a:r>
        </a:p>
      </dgm:t>
    </dgm:pt>
    <dgm:pt modelId="{610313AE-B917-43B3-ADD8-F86296F2DA8D}" cxnId="{FAF6E0EC-79B1-40CC-8B40-FF9D32EF4053}" type="parTrans">
      <dgm:prSet/>
      <dgm:spPr/>
      <dgm:t>
        <a:bodyPr/>
        <a:lstStyle/>
        <a:p>
          <a:endParaRPr lang="zh-TW" altLang="en-US"/>
        </a:p>
      </dgm:t>
    </dgm:pt>
    <dgm:pt modelId="{C6B49D36-B294-4F0C-AAB7-C83FD86EC581}" cxnId="{FAF6E0EC-79B1-40CC-8B40-FF9D32EF4053}" type="sibTrans">
      <dgm:prSet/>
      <dgm:spPr/>
      <dgm:t>
        <a:bodyPr/>
        <a:lstStyle/>
        <a:p>
          <a:endParaRPr lang="zh-TW" altLang="en-US"/>
        </a:p>
      </dgm:t>
    </dgm:pt>
    <dgm:pt modelId="{51D0BCBE-A1F2-43CD-93B4-2B45CA0A981D}" type="pres">
      <dgm:prSet presAssocID="{71576AC4-CD1C-4ACC-8031-6E453E582B8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88E9202-1454-4D72-BF30-6DC15528D556}" type="pres">
      <dgm:prSet presAssocID="{14A75C99-0273-44BB-B5B8-6B87FEBA2B37}" presName="parentLin" presStyleCnt="0"/>
      <dgm:spPr/>
      <dgm:t>
        <a:bodyPr/>
        <a:lstStyle/>
        <a:p>
          <a:endParaRPr lang="zh-TW" altLang="en-US"/>
        </a:p>
      </dgm:t>
    </dgm:pt>
    <dgm:pt modelId="{73E86941-BD68-438C-86AA-203EBC86799D}" type="pres">
      <dgm:prSet presAssocID="{14A75C99-0273-44BB-B5B8-6B87FEBA2B37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FCC6F3BA-4D43-4245-AF1C-B8DB287F68BB}" type="pres">
      <dgm:prSet presAssocID="{14A75C99-0273-44BB-B5B8-6B87FEBA2B37}" presName="parentText" presStyleLbl="node1" presStyleIdx="0" presStyleCnt="2" custScaleX="3243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571CFEB-611E-4EDA-9C8C-695EFDC70026}" type="pres">
      <dgm:prSet presAssocID="{14A75C99-0273-44BB-B5B8-6B87FEBA2B37}" presName="negativeSpace" presStyleCnt="0"/>
      <dgm:spPr/>
      <dgm:t>
        <a:bodyPr/>
        <a:lstStyle/>
        <a:p>
          <a:endParaRPr lang="zh-TW" altLang="en-US"/>
        </a:p>
      </dgm:t>
    </dgm:pt>
    <dgm:pt modelId="{1D29767C-C233-4C39-9B3F-57AF589BCFEC}" type="pres">
      <dgm:prSet presAssocID="{14A75C99-0273-44BB-B5B8-6B87FEBA2B37}" presName="childText" presStyleLbl="conFgAcc1" presStyleIdx="0" presStyleCnt="2" custLinFactNeighborX="-79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09B3D90-6E14-4B89-8D78-BECC94EB9B18}" type="pres">
      <dgm:prSet presAssocID="{48C1461A-A4D6-4728-9C6D-84CEC58256D7}" presName="spaceBetweenRectangles" presStyleCnt="0"/>
      <dgm:spPr/>
      <dgm:t>
        <a:bodyPr/>
        <a:lstStyle/>
        <a:p>
          <a:endParaRPr lang="zh-TW" altLang="en-US"/>
        </a:p>
      </dgm:t>
    </dgm:pt>
    <dgm:pt modelId="{28319D5E-7951-483F-A42C-A07FBDEE273A}" type="pres">
      <dgm:prSet presAssocID="{D701D256-372D-4A0A-942F-66FBDD9A0094}" presName="parentLin" presStyleCnt="0"/>
      <dgm:spPr/>
    </dgm:pt>
    <dgm:pt modelId="{BFE474EB-3BF7-4597-9935-C3D92C24BDCB}" type="pres">
      <dgm:prSet presAssocID="{D701D256-372D-4A0A-942F-66FBDD9A0094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721FD73F-038F-42ED-B4A6-6199952C6833}" type="pres">
      <dgm:prSet presAssocID="{D701D256-372D-4A0A-942F-66FBDD9A0094}" presName="parentText" presStyleLbl="node1" presStyleIdx="1" presStyleCnt="2" custScaleX="3243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D160565-BA2C-46AC-824D-CD653417EA0F}" type="pres">
      <dgm:prSet presAssocID="{D701D256-372D-4A0A-942F-66FBDD9A0094}" presName="negativeSpace" presStyleCnt="0"/>
      <dgm:spPr/>
    </dgm:pt>
    <dgm:pt modelId="{D28664B7-31EB-44D7-850E-381FC514CA60}" type="pres">
      <dgm:prSet presAssocID="{D701D256-372D-4A0A-942F-66FBDD9A009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900625B-EAF3-470C-A128-75B2CBB1EA4A}" srcId="{D701D256-372D-4A0A-942F-66FBDD9A0094}" destId="{6D5DF8F8-6990-4304-99BE-5BE859FA1B8F}" srcOrd="0" destOrd="0" parTransId="{0B53AD66-8962-451E-92A2-85D58FE8BD87}" sibTransId="{ABEAA2CD-A600-4679-BD71-9435D89F503D}"/>
    <dgm:cxn modelId="{553314B0-7D48-4A79-B988-D2AEE4BF1BAB}" type="presOf" srcId="{71576AC4-CD1C-4ACC-8031-6E453E582B85}" destId="{51D0BCBE-A1F2-43CD-93B4-2B45CA0A981D}" srcOrd="0" destOrd="0" presId="urn:microsoft.com/office/officeart/2005/8/layout/list1"/>
    <dgm:cxn modelId="{F1D5C696-EC8D-433E-A2CA-E5AB1CA55192}" type="presOf" srcId="{DB6318B1-379B-44DC-AAB9-80ED1BB3FB62}" destId="{1D29767C-C233-4C39-9B3F-57AF589BCFEC}" srcOrd="0" destOrd="0" presId="urn:microsoft.com/office/officeart/2005/8/layout/list1"/>
    <dgm:cxn modelId="{BD7F14EF-0FED-42AE-A10E-4F56B53DB5AE}" srcId="{71576AC4-CD1C-4ACC-8031-6E453E582B85}" destId="{14A75C99-0273-44BB-B5B8-6B87FEBA2B37}" srcOrd="0" destOrd="0" parTransId="{16F66CED-98BD-477B-88B8-3BD7BC2FC589}" sibTransId="{48C1461A-A4D6-4728-9C6D-84CEC58256D7}"/>
    <dgm:cxn modelId="{A909320A-D76E-4358-9ECF-AA4463AA2BC0}" type="presOf" srcId="{D701D256-372D-4A0A-942F-66FBDD9A0094}" destId="{721FD73F-038F-42ED-B4A6-6199952C6833}" srcOrd="1" destOrd="0" presId="urn:microsoft.com/office/officeart/2005/8/layout/list1"/>
    <dgm:cxn modelId="{73EC1C58-AC53-4516-A630-A26B2C36E55E}" srcId="{D701D256-372D-4A0A-942F-66FBDD9A0094}" destId="{2C6C45DE-46C5-4330-A441-9BFEF45386BC}" srcOrd="1" destOrd="0" parTransId="{FCD03BC1-C115-40D9-B704-2C3EBE75F9ED}" sibTransId="{B63B7DDD-8F0A-4479-A606-6150E4DEDBEA}"/>
    <dgm:cxn modelId="{1E5C2837-A4A1-4AA1-B461-C173927AFE10}" type="presOf" srcId="{2C6C45DE-46C5-4330-A441-9BFEF45386BC}" destId="{D28664B7-31EB-44D7-850E-381FC514CA60}" srcOrd="0" destOrd="1" presId="urn:microsoft.com/office/officeart/2005/8/layout/list1"/>
    <dgm:cxn modelId="{67E3D8C1-5634-4AF2-9006-8EB2DA4F160C}" srcId="{14A75C99-0273-44BB-B5B8-6B87FEBA2B37}" destId="{DB6318B1-379B-44DC-AAB9-80ED1BB3FB62}" srcOrd="0" destOrd="0" parTransId="{436D9139-0ED7-4177-B58F-ABBF2478E596}" sibTransId="{675A32B7-CA9C-40B6-9D25-68300A4E18F8}"/>
    <dgm:cxn modelId="{FAF6E0EC-79B1-40CC-8B40-FF9D32EF4053}" srcId="{D701D256-372D-4A0A-942F-66FBDD9A0094}" destId="{1F051717-E963-4D7D-A785-02EF3E37C9F7}" srcOrd="2" destOrd="0" parTransId="{610313AE-B917-43B3-ADD8-F86296F2DA8D}" sibTransId="{C6B49D36-B294-4F0C-AAB7-C83FD86EC581}"/>
    <dgm:cxn modelId="{2B46DAB4-0482-4283-B750-24AE84841097}" type="presOf" srcId="{6D5DF8F8-6990-4304-99BE-5BE859FA1B8F}" destId="{D28664B7-31EB-44D7-850E-381FC514CA60}" srcOrd="0" destOrd="0" presId="urn:microsoft.com/office/officeart/2005/8/layout/list1"/>
    <dgm:cxn modelId="{6F70FA69-C827-4349-A66D-E3802E5DBF81}" type="presOf" srcId="{D701D256-372D-4A0A-942F-66FBDD9A0094}" destId="{BFE474EB-3BF7-4597-9935-C3D92C24BDCB}" srcOrd="0" destOrd="0" presId="urn:microsoft.com/office/officeart/2005/8/layout/list1"/>
    <dgm:cxn modelId="{59EDFB4D-C6A5-47B9-B0C7-B90DD58AFF2B}" type="presOf" srcId="{14A75C99-0273-44BB-B5B8-6B87FEBA2B37}" destId="{73E86941-BD68-438C-86AA-203EBC86799D}" srcOrd="0" destOrd="0" presId="urn:microsoft.com/office/officeart/2005/8/layout/list1"/>
    <dgm:cxn modelId="{51645F22-0EEC-4DE5-A39B-43A0437832B7}" type="presOf" srcId="{14A75C99-0273-44BB-B5B8-6B87FEBA2B37}" destId="{FCC6F3BA-4D43-4245-AF1C-B8DB287F68BB}" srcOrd="1" destOrd="0" presId="urn:microsoft.com/office/officeart/2005/8/layout/list1"/>
    <dgm:cxn modelId="{FAA48CC0-BF7F-4604-96F9-E9BF59E5C8AB}" type="presOf" srcId="{1F051717-E963-4D7D-A785-02EF3E37C9F7}" destId="{D28664B7-31EB-44D7-850E-381FC514CA60}" srcOrd="0" destOrd="2" presId="urn:microsoft.com/office/officeart/2005/8/layout/list1"/>
    <dgm:cxn modelId="{EF744010-9349-4B68-BE94-E52697E1D592}" srcId="{71576AC4-CD1C-4ACC-8031-6E453E582B85}" destId="{D701D256-372D-4A0A-942F-66FBDD9A0094}" srcOrd="1" destOrd="0" parTransId="{0112C51E-79BF-43F1-927B-605736CB9499}" sibTransId="{1ED1EA29-AC47-44BB-9D2E-FE9E5D2BEB6A}"/>
    <dgm:cxn modelId="{3F3061DF-6D16-45CB-BC43-D634C5B78E39}" type="presParOf" srcId="{51D0BCBE-A1F2-43CD-93B4-2B45CA0A981D}" destId="{188E9202-1454-4D72-BF30-6DC15528D556}" srcOrd="0" destOrd="0" presId="urn:microsoft.com/office/officeart/2005/8/layout/list1"/>
    <dgm:cxn modelId="{32A60EC2-110D-4D8F-8FA2-B0D2D3F73E1C}" type="presParOf" srcId="{188E9202-1454-4D72-BF30-6DC15528D556}" destId="{73E86941-BD68-438C-86AA-203EBC86799D}" srcOrd="0" destOrd="0" presId="urn:microsoft.com/office/officeart/2005/8/layout/list1"/>
    <dgm:cxn modelId="{4AFB6A6C-BC07-4478-8106-0A6EADFB2437}" type="presParOf" srcId="{188E9202-1454-4D72-BF30-6DC15528D556}" destId="{FCC6F3BA-4D43-4245-AF1C-B8DB287F68BB}" srcOrd="1" destOrd="0" presId="urn:microsoft.com/office/officeart/2005/8/layout/list1"/>
    <dgm:cxn modelId="{F7E4FB25-CFCE-443D-A001-B1BCEEDD06F0}" type="presParOf" srcId="{51D0BCBE-A1F2-43CD-93B4-2B45CA0A981D}" destId="{E571CFEB-611E-4EDA-9C8C-695EFDC70026}" srcOrd="1" destOrd="0" presId="urn:microsoft.com/office/officeart/2005/8/layout/list1"/>
    <dgm:cxn modelId="{40016272-DBE8-4C29-89C3-BF10CF5523B9}" type="presParOf" srcId="{51D0BCBE-A1F2-43CD-93B4-2B45CA0A981D}" destId="{1D29767C-C233-4C39-9B3F-57AF589BCFEC}" srcOrd="2" destOrd="0" presId="urn:microsoft.com/office/officeart/2005/8/layout/list1"/>
    <dgm:cxn modelId="{B9A12E99-6321-4020-871E-3819BB9B2D63}" type="presParOf" srcId="{51D0BCBE-A1F2-43CD-93B4-2B45CA0A981D}" destId="{B09B3D90-6E14-4B89-8D78-BECC94EB9B18}" srcOrd="3" destOrd="0" presId="urn:microsoft.com/office/officeart/2005/8/layout/list1"/>
    <dgm:cxn modelId="{5F4A41DE-5622-41D0-B064-2790326C243F}" type="presParOf" srcId="{51D0BCBE-A1F2-43CD-93B4-2B45CA0A981D}" destId="{28319D5E-7951-483F-A42C-A07FBDEE273A}" srcOrd="4" destOrd="0" presId="urn:microsoft.com/office/officeart/2005/8/layout/list1"/>
    <dgm:cxn modelId="{B1CD9390-A9ED-4BE6-A800-A41DB9AFD959}" type="presParOf" srcId="{28319D5E-7951-483F-A42C-A07FBDEE273A}" destId="{BFE474EB-3BF7-4597-9935-C3D92C24BDCB}" srcOrd="0" destOrd="0" presId="urn:microsoft.com/office/officeart/2005/8/layout/list1"/>
    <dgm:cxn modelId="{5A54753F-1C47-48C0-BAEC-FE272BDD3A36}" type="presParOf" srcId="{28319D5E-7951-483F-A42C-A07FBDEE273A}" destId="{721FD73F-038F-42ED-B4A6-6199952C6833}" srcOrd="1" destOrd="0" presId="urn:microsoft.com/office/officeart/2005/8/layout/list1"/>
    <dgm:cxn modelId="{71046296-A49B-43F2-95E0-862882E4BFCF}" type="presParOf" srcId="{51D0BCBE-A1F2-43CD-93B4-2B45CA0A981D}" destId="{ED160565-BA2C-46AC-824D-CD653417EA0F}" srcOrd="5" destOrd="0" presId="urn:microsoft.com/office/officeart/2005/8/layout/list1"/>
    <dgm:cxn modelId="{233C9C50-0802-47B7-A9E0-16EEB16125E1}" type="presParOf" srcId="{51D0BCBE-A1F2-43CD-93B4-2B45CA0A981D}" destId="{D28664B7-31EB-44D7-850E-381FC514CA60}" srcOrd="6" destOrd="0" presId="urn:microsoft.com/office/officeart/2005/8/layout/list1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BB8A7-975C-4C60-B2BB-3FF0464F62BF}">
      <dsp:nvSpPr>
        <dsp:cNvPr id="0" name=""/>
        <dsp:cNvSpPr/>
      </dsp:nvSpPr>
      <dsp:spPr>
        <a:xfrm>
          <a:off x="1042" y="35008"/>
          <a:ext cx="1310449" cy="699845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kern="1200" dirty="0" smtClean="0"/>
            <a:t>差分檢核</a:t>
          </a:r>
          <a:endParaRPr lang="zh-TW" altLang="en-US" sz="1500" kern="1200" dirty="0"/>
        </a:p>
      </dsp:txBody>
      <dsp:txXfrm>
        <a:off x="1042" y="35008"/>
        <a:ext cx="1310449" cy="466563"/>
      </dsp:txXfrm>
    </dsp:sp>
    <dsp:sp modelId="{E308D915-CC2D-4840-A7DA-87C2ACDE78E1}">
      <dsp:nvSpPr>
        <dsp:cNvPr id="0" name=""/>
        <dsp:cNvSpPr/>
      </dsp:nvSpPr>
      <dsp:spPr>
        <a:xfrm>
          <a:off x="269448" y="501572"/>
          <a:ext cx="1310449" cy="2735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/>
            <a:t>評分差距</a:t>
          </a:r>
          <a:endParaRPr lang="zh-TW" alt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/>
            <a:t>分數 </a:t>
          </a:r>
          <a:r>
            <a:rPr lang="en-US" altLang="zh-TW" sz="1500" kern="1200" dirty="0" smtClean="0"/>
            <a:t>/ </a:t>
          </a:r>
          <a:r>
            <a:rPr lang="zh-TW" altLang="en-US" sz="1500" kern="1200" dirty="0" smtClean="0"/>
            <a:t>百分比</a:t>
          </a:r>
          <a:r>
            <a:rPr lang="en-US" altLang="zh-TW" sz="1500" kern="1200" dirty="0" smtClean="0"/>
            <a:t>/ </a:t>
          </a:r>
          <a:r>
            <a:rPr lang="zh-TW" altLang="en-US" sz="1500" kern="1200" dirty="0" smtClean="0"/>
            <a:t>標準差</a:t>
          </a:r>
          <a:endParaRPr lang="zh-TW" altLang="en-US" sz="1500" kern="1200" dirty="0"/>
        </a:p>
      </dsp:txBody>
      <dsp:txXfrm>
        <a:off x="307830" y="539954"/>
        <a:ext cx="1233685" cy="2658568"/>
      </dsp:txXfrm>
    </dsp:sp>
    <dsp:sp modelId="{771B8826-4A72-4F29-861D-CB7953A62993}">
      <dsp:nvSpPr>
        <dsp:cNvPr id="0" name=""/>
        <dsp:cNvSpPr/>
      </dsp:nvSpPr>
      <dsp:spPr>
        <a:xfrm>
          <a:off x="1510151" y="105158"/>
          <a:ext cx="421157" cy="3262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200" kern="1200"/>
        </a:p>
      </dsp:txBody>
      <dsp:txXfrm>
        <a:off x="1510151" y="170411"/>
        <a:ext cx="323278" cy="195757"/>
      </dsp:txXfrm>
    </dsp:sp>
    <dsp:sp modelId="{9CBADA1A-CC5A-4A3E-BA8D-9E6A39316804}">
      <dsp:nvSpPr>
        <dsp:cNvPr id="0" name=""/>
        <dsp:cNvSpPr/>
      </dsp:nvSpPr>
      <dsp:spPr>
        <a:xfrm>
          <a:off x="2106129" y="35008"/>
          <a:ext cx="1310449" cy="699845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kern="1200" dirty="0" smtClean="0"/>
            <a:t>處理機制</a:t>
          </a:r>
          <a:endParaRPr lang="zh-TW" altLang="en-US" sz="1500" kern="1200" dirty="0"/>
        </a:p>
      </dsp:txBody>
      <dsp:txXfrm>
        <a:off x="2106129" y="35008"/>
        <a:ext cx="1310449" cy="466563"/>
      </dsp:txXfrm>
    </dsp:sp>
    <dsp:sp modelId="{51F74186-E904-4FB8-AF34-BD65A81DA323}">
      <dsp:nvSpPr>
        <dsp:cNvPr id="0" name=""/>
        <dsp:cNvSpPr/>
      </dsp:nvSpPr>
      <dsp:spPr>
        <a:xfrm>
          <a:off x="2374534" y="501572"/>
          <a:ext cx="1310449" cy="2735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/>
            <a:t>委員間討論調整</a:t>
          </a:r>
          <a:endParaRPr lang="zh-TW" alt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/>
            <a:t>刪除最高低分</a:t>
          </a:r>
          <a:r>
            <a:rPr lang="en-US" altLang="zh-TW" sz="1500" kern="1200" dirty="0" smtClean="0"/>
            <a:t>(5</a:t>
          </a:r>
          <a:r>
            <a:rPr lang="zh-TW" altLang="en-US" sz="1500" kern="1200" dirty="0" smtClean="0"/>
            <a:t>位委員</a:t>
          </a:r>
          <a:r>
            <a:rPr lang="en-US" altLang="zh-TW" sz="1500" kern="1200" dirty="0" smtClean="0"/>
            <a:t>)</a:t>
          </a:r>
          <a:endParaRPr lang="zh-TW" alt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/>
            <a:t>加入第三方委員</a:t>
          </a:r>
          <a:endParaRPr lang="zh-TW" altLang="en-US" sz="1500" kern="1200" dirty="0"/>
        </a:p>
      </dsp:txBody>
      <dsp:txXfrm>
        <a:off x="2412916" y="539954"/>
        <a:ext cx="1233685" cy="2658568"/>
      </dsp:txXfrm>
    </dsp:sp>
    <dsp:sp modelId="{09E040C7-E80F-44F6-BF4E-412FCDFD7544}">
      <dsp:nvSpPr>
        <dsp:cNvPr id="0" name=""/>
        <dsp:cNvSpPr/>
      </dsp:nvSpPr>
      <dsp:spPr>
        <a:xfrm>
          <a:off x="3615238" y="105158"/>
          <a:ext cx="421157" cy="3262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200" kern="1200"/>
        </a:p>
      </dsp:txBody>
      <dsp:txXfrm>
        <a:off x="3615238" y="170411"/>
        <a:ext cx="323278" cy="195757"/>
      </dsp:txXfrm>
    </dsp:sp>
    <dsp:sp modelId="{F942C2E3-18A4-42FF-B875-539EE8DF0849}">
      <dsp:nvSpPr>
        <dsp:cNvPr id="0" name=""/>
        <dsp:cNvSpPr/>
      </dsp:nvSpPr>
      <dsp:spPr>
        <a:xfrm>
          <a:off x="4211216" y="35008"/>
          <a:ext cx="1310449" cy="699845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kern="1200" dirty="0" smtClean="0"/>
            <a:t>分組審查</a:t>
          </a:r>
          <a:endParaRPr lang="zh-TW" altLang="en-US" sz="1500" kern="1200" dirty="0"/>
        </a:p>
      </dsp:txBody>
      <dsp:txXfrm>
        <a:off x="4211216" y="35008"/>
        <a:ext cx="1310449" cy="466563"/>
      </dsp:txXfrm>
    </dsp:sp>
    <dsp:sp modelId="{66600520-1D3F-461A-B52C-3C593F4B954A}">
      <dsp:nvSpPr>
        <dsp:cNvPr id="0" name=""/>
        <dsp:cNvSpPr/>
      </dsp:nvSpPr>
      <dsp:spPr>
        <a:xfrm>
          <a:off x="4479621" y="501572"/>
          <a:ext cx="1310449" cy="2735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/>
            <a:t>考生分組隨機</a:t>
          </a:r>
          <a:endParaRPr lang="zh-TW" alt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/>
            <a:t>組內差分檢核</a:t>
          </a:r>
          <a:endParaRPr lang="zh-TW" alt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/>
            <a:t>組間分數標準化</a:t>
          </a:r>
          <a:endParaRPr lang="zh-TW" altLang="en-US" sz="1500" kern="1200" dirty="0"/>
        </a:p>
      </dsp:txBody>
      <dsp:txXfrm>
        <a:off x="4518003" y="539954"/>
        <a:ext cx="1233685" cy="2658568"/>
      </dsp:txXfrm>
    </dsp:sp>
    <dsp:sp modelId="{12D4F80A-72F8-404A-9A9B-28FED36B00CE}">
      <dsp:nvSpPr>
        <dsp:cNvPr id="0" name=""/>
        <dsp:cNvSpPr/>
      </dsp:nvSpPr>
      <dsp:spPr>
        <a:xfrm>
          <a:off x="5720324" y="105158"/>
          <a:ext cx="421157" cy="3262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200" kern="1200"/>
        </a:p>
      </dsp:txBody>
      <dsp:txXfrm>
        <a:off x="5720324" y="170411"/>
        <a:ext cx="323278" cy="195757"/>
      </dsp:txXfrm>
    </dsp:sp>
    <dsp:sp modelId="{8E242FAE-AB8E-4267-BAFA-7E1F6CCE6575}">
      <dsp:nvSpPr>
        <dsp:cNvPr id="0" name=""/>
        <dsp:cNvSpPr/>
      </dsp:nvSpPr>
      <dsp:spPr>
        <a:xfrm>
          <a:off x="6316302" y="35008"/>
          <a:ext cx="1310449" cy="699845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kern="1200" dirty="0" smtClean="0"/>
            <a:t>後續作業</a:t>
          </a:r>
          <a:endParaRPr lang="zh-TW" altLang="en-US" sz="1500" kern="1200" dirty="0"/>
        </a:p>
      </dsp:txBody>
      <dsp:txXfrm>
        <a:off x="6316302" y="35008"/>
        <a:ext cx="1310449" cy="466563"/>
      </dsp:txXfrm>
    </dsp:sp>
    <dsp:sp modelId="{828AA0A1-5161-4918-8074-48EAC5F1FA75}">
      <dsp:nvSpPr>
        <dsp:cNvPr id="0" name=""/>
        <dsp:cNvSpPr/>
      </dsp:nvSpPr>
      <dsp:spPr>
        <a:xfrm>
          <a:off x="6584707" y="501572"/>
          <a:ext cx="1310449" cy="2735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/>
            <a:t>保留分數歷程</a:t>
          </a:r>
          <a:r>
            <a:rPr lang="en-US" altLang="zh-TW" sz="1500" kern="1200" dirty="0" smtClean="0"/>
            <a:t>/</a:t>
          </a:r>
          <a:r>
            <a:rPr lang="zh-TW" altLang="en-US" sz="1500" kern="1200" dirty="0" smtClean="0"/>
            <a:t>討論紀錄</a:t>
          </a:r>
          <a:endParaRPr lang="zh-TW" alt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/>
            <a:t>評分結果檢討</a:t>
          </a:r>
          <a:endParaRPr lang="zh-TW" alt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/>
            <a:t>再檢視尺規</a:t>
          </a:r>
          <a:endParaRPr lang="zh-TW" alt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/>
        </a:p>
      </dsp:txBody>
      <dsp:txXfrm>
        <a:off x="6623089" y="539954"/>
        <a:ext cx="1233685" cy="2658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29767C-C233-4C39-9B3F-57AF589BCFEC}">
      <dsp:nvSpPr>
        <dsp:cNvPr id="0" name=""/>
        <dsp:cNvSpPr/>
      </dsp:nvSpPr>
      <dsp:spPr>
        <a:xfrm>
          <a:off x="0" y="247374"/>
          <a:ext cx="7992888" cy="7441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312420" rIns="62033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依據學系選才理念進行尺規設計 </a:t>
          </a:r>
          <a:r>
            <a:rPr lang="en-US" altLang="zh-TW" sz="1600" kern="1200" smtClean="0"/>
            <a:t>(</a:t>
          </a:r>
          <a:r>
            <a:rPr lang="zh-TW" altLang="en-US" sz="1600" kern="1200" smtClean="0"/>
            <a:t>應有原住民相關項目，與</a:t>
          </a:r>
          <a:r>
            <a:rPr lang="zh-TW" altLang="en-US" sz="1600" kern="1200" dirty="0" smtClean="0"/>
            <a:t>一般學系</a:t>
          </a:r>
          <a:r>
            <a:rPr lang="zh-TW" altLang="en-US" sz="1600" kern="1200" smtClean="0"/>
            <a:t>區隔</a:t>
          </a:r>
          <a:r>
            <a:rPr lang="en-US" altLang="zh-TW" sz="1600" kern="1200" smtClean="0"/>
            <a:t>)</a:t>
          </a:r>
          <a:endParaRPr lang="zh-TW" altLang="en-US" sz="1600" kern="1200" dirty="0">
            <a:solidFill>
              <a:schemeClr val="accent2"/>
            </a:solidFill>
          </a:endParaRPr>
        </a:p>
      </dsp:txBody>
      <dsp:txXfrm>
        <a:off x="0" y="247374"/>
        <a:ext cx="7992888" cy="744187"/>
      </dsp:txXfrm>
    </dsp:sp>
    <dsp:sp modelId="{FCC6F3BA-4D43-4245-AF1C-B8DB287F68BB}">
      <dsp:nvSpPr>
        <dsp:cNvPr id="0" name=""/>
        <dsp:cNvSpPr/>
      </dsp:nvSpPr>
      <dsp:spPr>
        <a:xfrm>
          <a:off x="399644" y="25974"/>
          <a:ext cx="1814577" cy="442800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/>
            <a:t>原住民專班</a:t>
          </a:r>
          <a:endParaRPr lang="zh-TW" altLang="en-US" sz="1600" b="1" kern="1200" dirty="0"/>
        </a:p>
      </dsp:txBody>
      <dsp:txXfrm>
        <a:off x="421260" y="47590"/>
        <a:ext cx="1771345" cy="399568"/>
      </dsp:txXfrm>
    </dsp:sp>
    <dsp:sp modelId="{D28664B7-31EB-44D7-850E-381FC514CA60}">
      <dsp:nvSpPr>
        <dsp:cNvPr id="0" name=""/>
        <dsp:cNvSpPr/>
      </dsp:nvSpPr>
      <dsp:spPr>
        <a:xfrm>
          <a:off x="0" y="1293962"/>
          <a:ext cx="7992888" cy="1488375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312420" rIns="62033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將原住民相關能力列入</a:t>
          </a:r>
          <a:r>
            <a:rPr lang="zh-TW" altLang="en-US" sz="1600" b="0" kern="1200" dirty="0" smtClean="0">
              <a:solidFill>
                <a:schemeClr val="tx1"/>
              </a:solidFill>
              <a:latin typeface="新細明體"/>
              <a:ea typeface="新細明體"/>
              <a:cs typeface="Arial" panose="020B0604020202020204" pitchFamily="34" charset="0"/>
            </a:rPr>
            <a:t>「</a:t>
          </a:r>
          <a:r>
            <a:rPr lang="zh-TW" altLang="en-US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外加</a:t>
          </a:r>
          <a:r>
            <a:rPr lang="zh-TW" altLang="en-US" sz="1600" b="0" kern="1200" dirty="0" smtClean="0">
              <a:solidFill>
                <a:schemeClr val="tx1"/>
              </a:solidFill>
              <a:latin typeface="新細明體"/>
              <a:ea typeface="新細明體"/>
              <a:cs typeface="Arial" panose="020B0604020202020204" pitchFamily="34" charset="0"/>
            </a:rPr>
            <a:t>」</a:t>
          </a:r>
          <a:r>
            <a:rPr lang="zh-TW" altLang="en-US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評分項目。</a:t>
          </a:r>
          <a:endParaRPr lang="zh-TW" altLang="en-US" sz="16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於多元表現面向參採原住民族群文化學習成果 </a:t>
          </a:r>
          <a:r>
            <a:rPr lang="en-US" altLang="zh-TW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zh-TW" altLang="en-US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列為項目之一</a:t>
          </a:r>
          <a:r>
            <a:rPr lang="en-US" altLang="zh-TW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  <a:r>
            <a:rPr lang="zh-TW" altLang="en-US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。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於尺規最後加備註：可針對原住民</a:t>
          </a:r>
          <a:r>
            <a:rPr lang="en-US" altLang="zh-TW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zh-TW" altLang="en-US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經濟文化不利學生</a:t>
          </a:r>
          <a:r>
            <a:rPr lang="en-US" altLang="zh-TW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  <a:r>
            <a:rPr lang="zh-TW" altLang="en-US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表現斟著考量加分。</a:t>
          </a:r>
        </a:p>
      </dsp:txBody>
      <dsp:txXfrm>
        <a:off x="0" y="1293962"/>
        <a:ext cx="7992888" cy="1488375"/>
      </dsp:txXfrm>
    </dsp:sp>
    <dsp:sp modelId="{721FD73F-038F-42ED-B4A6-6199952C6833}">
      <dsp:nvSpPr>
        <dsp:cNvPr id="0" name=""/>
        <dsp:cNvSpPr/>
      </dsp:nvSpPr>
      <dsp:spPr>
        <a:xfrm>
          <a:off x="399644" y="1072562"/>
          <a:ext cx="1814577" cy="44280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chemeClr val="bg1"/>
              </a:solidFill>
            </a:rPr>
            <a:t>一般學系</a:t>
          </a:r>
          <a:endParaRPr lang="zh-TW" altLang="en-US" sz="1600" b="1" kern="1200" dirty="0">
            <a:solidFill>
              <a:schemeClr val="bg1"/>
            </a:solidFill>
          </a:endParaRPr>
        </a:p>
      </dsp:txBody>
      <dsp:txXfrm>
        <a:off x="421260" y="1094178"/>
        <a:ext cx="1771345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CDF12-C62E-4DEB-A79F-4FF38A06D0D8}" type="datetimeFigureOut">
              <a:rPr lang="zh-TW" altLang="en-US" smtClean="0"/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0B768-3E79-4047-AF53-75C00C85C4EC}" type="slidenum">
              <a:rPr lang="zh-TW" altLang="en-US" smtClean="0"/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3997533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510450" y="1676400"/>
            <a:ext cx="8123100" cy="2118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510450" y="4243084"/>
            <a:ext cx="8123100" cy="84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</a:fld>
            <a:endParaRPr 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6727600"/>
            <a:ext cx="9144000" cy="13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321967"/>
            <a:ext cx="8520600" cy="25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/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4095067"/>
            <a:ext cx="8520600" cy="12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</a:fld>
            <a:endParaRPr 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</a:fld>
            <a:endParaRPr 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3997533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10450" y="2743200"/>
            <a:ext cx="8123100" cy="103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</a:fld>
            <a:endParaRPr 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6727600"/>
            <a:ext cx="9144000" cy="13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</a:fld>
            <a:endParaRPr 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and two columns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</a:fld>
            <a:endParaRPr 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</a:fld>
            <a:endParaRPr 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</a:fld>
            <a:endParaRPr 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7975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</a:fld>
            <a:endParaRPr 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100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cxnSp>
        <p:nvCxnSpPr>
          <p:cNvPr id="40" name="Shape 40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607767"/>
            <a:ext cx="4045200" cy="2012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3692001"/>
            <a:ext cx="4045200" cy="179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</a:fld>
            <a:endParaRPr 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5649100"/>
            <a:ext cx="5998800" cy="7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</a:fld>
            <a:endParaRPr 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 panose="02000506030000020004"/>
              <a:buNone/>
              <a:defRPr sz="2800">
                <a:solidFill>
                  <a:schemeClr val="dk1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 panose="02000506030000020004"/>
              <a:buNone/>
              <a:defRPr sz="2800">
                <a:solidFill>
                  <a:schemeClr val="dk1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 panose="02000506030000020004"/>
              <a:buNone/>
              <a:defRPr sz="2800">
                <a:solidFill>
                  <a:schemeClr val="dk1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 panose="02000506030000020004"/>
              <a:buNone/>
              <a:defRPr sz="2800">
                <a:solidFill>
                  <a:schemeClr val="dk1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 panose="02000506030000020004"/>
              <a:buNone/>
              <a:defRPr sz="2800">
                <a:solidFill>
                  <a:schemeClr val="dk1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 panose="02000506030000020004"/>
              <a:buNone/>
              <a:defRPr sz="2800">
                <a:solidFill>
                  <a:schemeClr val="dk1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 panose="02000506030000020004"/>
              <a:buNone/>
              <a:defRPr sz="2800">
                <a:solidFill>
                  <a:schemeClr val="dk1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 panose="02000506030000020004"/>
              <a:buNone/>
              <a:defRPr sz="2800">
                <a:solidFill>
                  <a:schemeClr val="dk1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 panose="02000506030000020004"/>
              <a:buNone/>
              <a:defRPr sz="2800">
                <a:solidFill>
                  <a:schemeClr val="dk1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9pPr>
          </a:lstStyle>
          <a:p/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 panose="02000506030000020004"/>
              <a:buChar char="●"/>
              <a:defRPr sz="1800">
                <a:solidFill>
                  <a:schemeClr val="accent3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 panose="02000506030000020004"/>
              <a:buChar char="○"/>
              <a:defRPr>
                <a:solidFill>
                  <a:schemeClr val="accent3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 panose="02000506030000020004"/>
              <a:buChar char="■"/>
              <a:defRPr>
                <a:solidFill>
                  <a:schemeClr val="accent3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 panose="02000506030000020004"/>
              <a:buChar char="●"/>
              <a:defRPr>
                <a:solidFill>
                  <a:schemeClr val="accent3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 panose="02000506030000020004"/>
              <a:buChar char="○"/>
              <a:defRPr>
                <a:solidFill>
                  <a:schemeClr val="accent3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 panose="02000506030000020004"/>
              <a:buChar char="■"/>
              <a:defRPr>
                <a:solidFill>
                  <a:schemeClr val="accent3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 panose="02000506030000020004"/>
              <a:buChar char="●"/>
              <a:defRPr>
                <a:solidFill>
                  <a:schemeClr val="accent3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 panose="02000506030000020004"/>
              <a:buChar char="○"/>
              <a:defRPr>
                <a:solidFill>
                  <a:schemeClr val="accent3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 panose="02000506030000020004"/>
              <a:buChar char="■"/>
              <a:defRPr>
                <a:solidFill>
                  <a:schemeClr val="accent3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9pPr>
          </a:lstStyle>
          <a:p/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</a:fld>
            <a:endParaRPr lang="zh-TW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0.xml"/><Relationship Id="rId6" Type="http://schemas.openxmlformats.org/officeDocument/2006/relationships/slideLayout" Target="../slideLayouts/slideLayout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3.xml"/><Relationship Id="rId2" Type="http://schemas.openxmlformats.org/officeDocument/2006/relationships/hyperlink" Target="&#36899;&#32080;&#38468;&#20214;-%201090309/4-1&#20225;&#31649;&#31995;.pdf" TargetMode="External"/><Relationship Id="rId1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.GIF"/><Relationship Id="rId1" Type="http://schemas.openxmlformats.org/officeDocument/2006/relationships/hyperlink" Target="&#36899;&#32080;&#38468;&#20214;-%201090309/&#35413;&#20998;&#34920;&#31684;&#20363;.xlsx" TargetMode="Externa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6.xml"/><Relationship Id="rId6" Type="http://schemas.openxmlformats.org/officeDocument/2006/relationships/slideLayout" Target="../slideLayouts/slideLayout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.GIF"/><Relationship Id="rId1" Type="http://schemas.openxmlformats.org/officeDocument/2006/relationships/hyperlink" Target="http://pdc.adm.ncu.edu.tw/postM/post/adm/1090211_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473807" y="1633911"/>
            <a:ext cx="8123100" cy="21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大學招生專業化發展計畫</a:t>
            </a:r>
            <a:b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北二區工作坊</a:t>
            </a:r>
            <a:endParaRPr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0450" y="4243084"/>
            <a:ext cx="8123100" cy="8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計畫應辦理事項</a:t>
            </a:r>
            <a:endParaRPr sz="2800" b="1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</a:fld>
            <a:endParaRPr lang="zh-TW" altLang="en-US" dirty="0"/>
          </a:p>
        </p:txBody>
      </p:sp>
      <p:sp>
        <p:nvSpPr>
          <p:cNvPr id="5" name="Freeform 316"/>
          <p:cNvSpPr/>
          <p:nvPr/>
        </p:nvSpPr>
        <p:spPr>
          <a:xfrm>
            <a:off x="6012160" y="1628800"/>
            <a:ext cx="1152128" cy="1008112"/>
          </a:xfrm>
          <a:custGeom>
            <a:avLst/>
            <a:gdLst/>
            <a:ahLst/>
            <a:cxnLst/>
            <a:rect l="l" t="t" r="r" b="b"/>
            <a:pathLst>
              <a:path w="436652" h="334672">
                <a:moveTo>
                  <a:pt x="371295" y="0"/>
                </a:moveTo>
                <a:cubicBezTo>
                  <a:pt x="378807" y="0"/>
                  <a:pt x="385192" y="2630"/>
                  <a:pt x="390451" y="7888"/>
                </a:cubicBezTo>
                <a:lnTo>
                  <a:pt x="428764" y="46201"/>
                </a:lnTo>
                <a:cubicBezTo>
                  <a:pt x="434022" y="51459"/>
                  <a:pt x="436652" y="57845"/>
                  <a:pt x="436652" y="65357"/>
                </a:cubicBezTo>
                <a:cubicBezTo>
                  <a:pt x="436652" y="72869"/>
                  <a:pt x="434022" y="79255"/>
                  <a:pt x="428764" y="84513"/>
                </a:cubicBezTo>
                <a:lnTo>
                  <a:pt x="224806" y="288472"/>
                </a:lnTo>
                <a:lnTo>
                  <a:pt x="186494" y="326784"/>
                </a:lnTo>
                <a:cubicBezTo>
                  <a:pt x="181234" y="332043"/>
                  <a:pt x="174848" y="334672"/>
                  <a:pt x="167337" y="334672"/>
                </a:cubicBezTo>
                <a:cubicBezTo>
                  <a:pt x="159824" y="334672"/>
                  <a:pt x="153439" y="332043"/>
                  <a:pt x="148180" y="326784"/>
                </a:cubicBezTo>
                <a:lnTo>
                  <a:pt x="109868" y="288472"/>
                </a:lnTo>
                <a:lnTo>
                  <a:pt x="7888" y="186492"/>
                </a:lnTo>
                <a:cubicBezTo>
                  <a:pt x="2630" y="181234"/>
                  <a:pt x="0" y="174849"/>
                  <a:pt x="0" y="167336"/>
                </a:cubicBezTo>
                <a:cubicBezTo>
                  <a:pt x="0" y="159824"/>
                  <a:pt x="2630" y="153439"/>
                  <a:pt x="7888" y="148180"/>
                </a:cubicBezTo>
                <a:lnTo>
                  <a:pt x="46202" y="109867"/>
                </a:lnTo>
                <a:cubicBezTo>
                  <a:pt x="51460" y="104609"/>
                  <a:pt x="57845" y="101979"/>
                  <a:pt x="65358" y="101979"/>
                </a:cubicBezTo>
                <a:cubicBezTo>
                  <a:pt x="72870" y="101979"/>
                  <a:pt x="79255" y="104609"/>
                  <a:pt x="84514" y="109867"/>
                </a:cubicBezTo>
                <a:lnTo>
                  <a:pt x="167337" y="192972"/>
                </a:lnTo>
                <a:lnTo>
                  <a:pt x="352139" y="7888"/>
                </a:lnTo>
                <a:cubicBezTo>
                  <a:pt x="357397" y="2630"/>
                  <a:pt x="363783" y="0"/>
                  <a:pt x="371295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Freeform 342"/>
          <p:cNvSpPr/>
          <p:nvPr/>
        </p:nvSpPr>
        <p:spPr>
          <a:xfrm>
            <a:off x="6372200" y="3789040"/>
            <a:ext cx="980470" cy="953287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Freeform 343"/>
          <p:cNvSpPr/>
          <p:nvPr/>
        </p:nvSpPr>
        <p:spPr>
          <a:xfrm>
            <a:off x="7804819" y="1988839"/>
            <a:ext cx="792088" cy="799659"/>
          </a:xfrm>
          <a:custGeom>
            <a:avLst/>
            <a:gdLst>
              <a:gd name="connsiteX0" fmla="*/ 117191 w 468765"/>
              <a:gd name="connsiteY0" fmla="*/ 180295 h 468766"/>
              <a:gd name="connsiteX1" fmla="*/ 279456 w 468765"/>
              <a:gd name="connsiteY1" fmla="*/ 180295 h 468766"/>
              <a:gd name="connsiteX2" fmla="*/ 285795 w 468765"/>
              <a:gd name="connsiteY2" fmla="*/ 182971 h 468766"/>
              <a:gd name="connsiteX3" fmla="*/ 288472 w 468765"/>
              <a:gd name="connsiteY3" fmla="*/ 189309 h 468766"/>
              <a:gd name="connsiteX4" fmla="*/ 288472 w 468765"/>
              <a:gd name="connsiteY4" fmla="*/ 207339 h 468766"/>
              <a:gd name="connsiteX5" fmla="*/ 285795 w 468765"/>
              <a:gd name="connsiteY5" fmla="*/ 213677 h 468766"/>
              <a:gd name="connsiteX6" fmla="*/ 279456 w 468765"/>
              <a:gd name="connsiteY6" fmla="*/ 216354 h 468766"/>
              <a:gd name="connsiteX7" fmla="*/ 117191 w 468765"/>
              <a:gd name="connsiteY7" fmla="*/ 216354 h 468766"/>
              <a:gd name="connsiteX8" fmla="*/ 110852 w 468765"/>
              <a:gd name="connsiteY8" fmla="*/ 213677 h 468766"/>
              <a:gd name="connsiteX9" fmla="*/ 108177 w 468765"/>
              <a:gd name="connsiteY9" fmla="*/ 207339 h 468766"/>
              <a:gd name="connsiteX10" fmla="*/ 108177 w 468765"/>
              <a:gd name="connsiteY10" fmla="*/ 189309 h 468766"/>
              <a:gd name="connsiteX11" fmla="*/ 110852 w 468765"/>
              <a:gd name="connsiteY11" fmla="*/ 182971 h 468766"/>
              <a:gd name="connsiteX12" fmla="*/ 117191 w 468765"/>
              <a:gd name="connsiteY12" fmla="*/ 180295 h 468766"/>
              <a:gd name="connsiteX13" fmla="*/ 198324 w 468765"/>
              <a:gd name="connsiteY13" fmla="*/ 72118 h 468766"/>
              <a:gd name="connsiteX14" fmla="*/ 109163 w 468765"/>
              <a:gd name="connsiteY14" fmla="*/ 109163 h 468766"/>
              <a:gd name="connsiteX15" fmla="*/ 72117 w 468765"/>
              <a:gd name="connsiteY15" fmla="*/ 198324 h 468766"/>
              <a:gd name="connsiteX16" fmla="*/ 109163 w 468765"/>
              <a:gd name="connsiteY16" fmla="*/ 287485 h 468766"/>
              <a:gd name="connsiteX17" fmla="*/ 198324 w 468765"/>
              <a:gd name="connsiteY17" fmla="*/ 324530 h 468766"/>
              <a:gd name="connsiteX18" fmla="*/ 287486 w 468765"/>
              <a:gd name="connsiteY18" fmla="*/ 287485 h 468766"/>
              <a:gd name="connsiteX19" fmla="*/ 324530 w 468765"/>
              <a:gd name="connsiteY19" fmla="*/ 198324 h 468766"/>
              <a:gd name="connsiteX20" fmla="*/ 287486 w 468765"/>
              <a:gd name="connsiteY20" fmla="*/ 109163 h 468766"/>
              <a:gd name="connsiteX21" fmla="*/ 198324 w 468765"/>
              <a:gd name="connsiteY21" fmla="*/ 72118 h 468766"/>
              <a:gd name="connsiteX22" fmla="*/ 198324 w 468765"/>
              <a:gd name="connsiteY22" fmla="*/ 0 h 468766"/>
              <a:gd name="connsiteX23" fmla="*/ 275371 w 468765"/>
              <a:gd name="connsiteY23" fmla="*/ 15635 h 468766"/>
              <a:gd name="connsiteX24" fmla="*/ 338757 w 468765"/>
              <a:gd name="connsiteY24" fmla="*/ 57891 h 468766"/>
              <a:gd name="connsiteX25" fmla="*/ 381013 w 468765"/>
              <a:gd name="connsiteY25" fmla="*/ 121276 h 468766"/>
              <a:gd name="connsiteX26" fmla="*/ 396648 w 468765"/>
              <a:gd name="connsiteY26" fmla="*/ 198324 h 468766"/>
              <a:gd name="connsiteX27" fmla="*/ 361716 w 468765"/>
              <a:gd name="connsiteY27" fmla="*/ 310727 h 468766"/>
              <a:gd name="connsiteX28" fmla="*/ 458343 w 468765"/>
              <a:gd name="connsiteY28" fmla="*/ 407353 h 468766"/>
              <a:gd name="connsiteX29" fmla="*/ 468765 w 468765"/>
              <a:gd name="connsiteY29" fmla="*/ 432707 h 468766"/>
              <a:gd name="connsiteX30" fmla="*/ 458202 w 468765"/>
              <a:gd name="connsiteY30" fmla="*/ 458202 h 468766"/>
              <a:gd name="connsiteX31" fmla="*/ 432707 w 468765"/>
              <a:gd name="connsiteY31" fmla="*/ 468766 h 468766"/>
              <a:gd name="connsiteX32" fmla="*/ 407353 w 468765"/>
              <a:gd name="connsiteY32" fmla="*/ 458061 h 468766"/>
              <a:gd name="connsiteX33" fmla="*/ 310726 w 468765"/>
              <a:gd name="connsiteY33" fmla="*/ 361716 h 468766"/>
              <a:gd name="connsiteX34" fmla="*/ 198324 w 468765"/>
              <a:gd name="connsiteY34" fmla="*/ 396648 h 468766"/>
              <a:gd name="connsiteX35" fmla="*/ 121276 w 468765"/>
              <a:gd name="connsiteY35" fmla="*/ 381013 h 468766"/>
              <a:gd name="connsiteX36" fmla="*/ 57892 w 468765"/>
              <a:gd name="connsiteY36" fmla="*/ 338757 h 468766"/>
              <a:gd name="connsiteX37" fmla="*/ 15635 w 468765"/>
              <a:gd name="connsiteY37" fmla="*/ 275372 h 468766"/>
              <a:gd name="connsiteX38" fmla="*/ 0 w 468765"/>
              <a:gd name="connsiteY38" fmla="*/ 198324 h 468766"/>
              <a:gd name="connsiteX39" fmla="*/ 15635 w 468765"/>
              <a:gd name="connsiteY39" fmla="*/ 121276 h 468766"/>
              <a:gd name="connsiteX40" fmla="*/ 57892 w 468765"/>
              <a:gd name="connsiteY40" fmla="*/ 57891 h 468766"/>
              <a:gd name="connsiteX41" fmla="*/ 121276 w 468765"/>
              <a:gd name="connsiteY41" fmla="*/ 15635 h 468766"/>
              <a:gd name="connsiteX42" fmla="*/ 198324 w 468765"/>
              <a:gd name="connsiteY42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68765" h="468766">
                <a:moveTo>
                  <a:pt x="117191" y="180295"/>
                </a:moveTo>
                <a:lnTo>
                  <a:pt x="279456" y="180295"/>
                </a:lnTo>
                <a:cubicBezTo>
                  <a:pt x="281899" y="180295"/>
                  <a:pt x="284012" y="181187"/>
                  <a:pt x="285795" y="182971"/>
                </a:cubicBezTo>
                <a:cubicBezTo>
                  <a:pt x="287579" y="184755"/>
                  <a:pt x="288472" y="186868"/>
                  <a:pt x="288472" y="189309"/>
                </a:cubicBezTo>
                <a:lnTo>
                  <a:pt x="288472" y="207339"/>
                </a:lnTo>
                <a:cubicBezTo>
                  <a:pt x="288472" y="209780"/>
                  <a:pt x="287579" y="211893"/>
                  <a:pt x="285795" y="213677"/>
                </a:cubicBezTo>
                <a:cubicBezTo>
                  <a:pt x="284012" y="215461"/>
                  <a:pt x="281899" y="216354"/>
                  <a:pt x="279456" y="216354"/>
                </a:cubicBezTo>
                <a:lnTo>
                  <a:pt x="117191" y="216354"/>
                </a:lnTo>
                <a:cubicBezTo>
                  <a:pt x="114750" y="216354"/>
                  <a:pt x="112637" y="215461"/>
                  <a:pt x="110852" y="213677"/>
                </a:cubicBezTo>
                <a:cubicBezTo>
                  <a:pt x="109069" y="211893"/>
                  <a:pt x="108177" y="209780"/>
                  <a:pt x="108177" y="207339"/>
                </a:cubicBezTo>
                <a:lnTo>
                  <a:pt x="108177" y="189309"/>
                </a:lnTo>
                <a:cubicBezTo>
                  <a:pt x="108177" y="186868"/>
                  <a:pt x="109069" y="184755"/>
                  <a:pt x="110852" y="182971"/>
                </a:cubicBezTo>
                <a:cubicBezTo>
                  <a:pt x="112637" y="181187"/>
                  <a:pt x="114750" y="180295"/>
                  <a:pt x="117191" y="180295"/>
                </a:cubicBezTo>
                <a:close/>
                <a:moveTo>
                  <a:pt x="198324" y="72118"/>
                </a:moveTo>
                <a:cubicBezTo>
                  <a:pt x="163580" y="72118"/>
                  <a:pt x="133859" y="84466"/>
                  <a:pt x="109163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3" y="287485"/>
                </a:cubicBezTo>
                <a:cubicBezTo>
                  <a:pt x="133859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6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6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2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3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2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9" y="465245"/>
                  <a:pt x="442660" y="468766"/>
                  <a:pt x="432707" y="468766"/>
                </a:cubicBezTo>
                <a:cubicBezTo>
                  <a:pt x="422566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10" y="385004"/>
                  <a:pt x="239642" y="396648"/>
                  <a:pt x="198324" y="396648"/>
                </a:cubicBezTo>
                <a:cubicBezTo>
                  <a:pt x="171468" y="396648"/>
                  <a:pt x="145785" y="391437"/>
                  <a:pt x="121276" y="381013"/>
                </a:cubicBezTo>
                <a:cubicBezTo>
                  <a:pt x="96767" y="370590"/>
                  <a:pt x="75639" y="356504"/>
                  <a:pt x="57892" y="338757"/>
                </a:cubicBezTo>
                <a:cubicBezTo>
                  <a:pt x="40144" y="321009"/>
                  <a:pt x="26057" y="299881"/>
                  <a:pt x="15635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5" y="121276"/>
                </a:cubicBezTo>
                <a:cubicBezTo>
                  <a:pt x="26057" y="96767"/>
                  <a:pt x="40144" y="75639"/>
                  <a:pt x="57892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5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 373"/>
          <p:cNvSpPr/>
          <p:nvPr/>
        </p:nvSpPr>
        <p:spPr>
          <a:xfrm>
            <a:off x="7294464" y="2924944"/>
            <a:ext cx="1302443" cy="1069797"/>
          </a:xfrm>
          <a:custGeom>
            <a:avLst/>
            <a:gdLst>
              <a:gd name="connsiteX0" fmla="*/ 240018 w 502570"/>
              <a:gd name="connsiteY0" fmla="*/ 221988 h 396648"/>
              <a:gd name="connsiteX1" fmla="*/ 207339 w 502570"/>
              <a:gd name="connsiteY1" fmla="*/ 254666 h 396648"/>
              <a:gd name="connsiteX2" fmla="*/ 207339 w 502570"/>
              <a:gd name="connsiteY2" fmla="*/ 270442 h 396648"/>
              <a:gd name="connsiteX3" fmla="*/ 234383 w 502570"/>
              <a:gd name="connsiteY3" fmla="*/ 270442 h 396648"/>
              <a:gd name="connsiteX4" fmla="*/ 234383 w 502570"/>
              <a:gd name="connsiteY4" fmla="*/ 297486 h 396648"/>
              <a:gd name="connsiteX5" fmla="*/ 250159 w 502570"/>
              <a:gd name="connsiteY5" fmla="*/ 297486 h 396648"/>
              <a:gd name="connsiteX6" fmla="*/ 282837 w 502570"/>
              <a:gd name="connsiteY6" fmla="*/ 264808 h 396648"/>
              <a:gd name="connsiteX7" fmla="*/ 369533 w 502570"/>
              <a:gd name="connsiteY7" fmla="*/ 92471 h 396648"/>
              <a:gd name="connsiteX8" fmla="*/ 364815 w 502570"/>
              <a:gd name="connsiteY8" fmla="*/ 94936 h 396648"/>
              <a:gd name="connsiteX9" fmla="*/ 266216 w 502570"/>
              <a:gd name="connsiteY9" fmla="*/ 193535 h 396648"/>
              <a:gd name="connsiteX10" fmla="*/ 265935 w 502570"/>
              <a:gd name="connsiteY10" fmla="*/ 202831 h 396648"/>
              <a:gd name="connsiteX11" fmla="*/ 275231 w 502570"/>
              <a:gd name="connsiteY11" fmla="*/ 202550 h 396648"/>
              <a:gd name="connsiteX12" fmla="*/ 373829 w 502570"/>
              <a:gd name="connsiteY12" fmla="*/ 103951 h 396648"/>
              <a:gd name="connsiteX13" fmla="*/ 374112 w 502570"/>
              <a:gd name="connsiteY13" fmla="*/ 94655 h 396648"/>
              <a:gd name="connsiteX14" fmla="*/ 369533 w 502570"/>
              <a:gd name="connsiteY14" fmla="*/ 92471 h 396648"/>
              <a:gd name="connsiteX15" fmla="*/ 369604 w 502570"/>
              <a:gd name="connsiteY15" fmla="*/ 54088 h 396648"/>
              <a:gd name="connsiteX16" fmla="*/ 450736 w 502570"/>
              <a:gd name="connsiteY16" fmla="*/ 135221 h 396648"/>
              <a:gd name="connsiteX17" fmla="*/ 261427 w 502570"/>
              <a:gd name="connsiteY17" fmla="*/ 324530 h 396648"/>
              <a:gd name="connsiteX18" fmla="*/ 180295 w 502570"/>
              <a:gd name="connsiteY18" fmla="*/ 324530 h 396648"/>
              <a:gd name="connsiteX19" fmla="*/ 180295 w 502570"/>
              <a:gd name="connsiteY19" fmla="*/ 243398 h 396648"/>
              <a:gd name="connsiteX20" fmla="*/ 432706 w 502570"/>
              <a:gd name="connsiteY20" fmla="*/ 2254 h 396648"/>
              <a:gd name="connsiteX21" fmla="*/ 451863 w 502570"/>
              <a:gd name="connsiteY21" fmla="*/ 10142 h 396648"/>
              <a:gd name="connsiteX22" fmla="*/ 494683 w 502570"/>
              <a:gd name="connsiteY22" fmla="*/ 52961 h 396648"/>
              <a:gd name="connsiteX23" fmla="*/ 502570 w 502570"/>
              <a:gd name="connsiteY23" fmla="*/ 72118 h 396648"/>
              <a:gd name="connsiteX24" fmla="*/ 494683 w 502570"/>
              <a:gd name="connsiteY24" fmla="*/ 91274 h 396648"/>
              <a:gd name="connsiteX25" fmla="*/ 468766 w 502570"/>
              <a:gd name="connsiteY25" fmla="*/ 117191 h 396648"/>
              <a:gd name="connsiteX26" fmla="*/ 387632 w 502570"/>
              <a:gd name="connsiteY26" fmla="*/ 36059 h 396648"/>
              <a:gd name="connsiteX27" fmla="*/ 413550 w 502570"/>
              <a:gd name="connsiteY27" fmla="*/ 10142 h 396648"/>
              <a:gd name="connsiteX28" fmla="*/ 432706 w 502570"/>
              <a:gd name="connsiteY28" fmla="*/ 2254 h 396648"/>
              <a:gd name="connsiteX29" fmla="*/ 81133 w 502570"/>
              <a:gd name="connsiteY29" fmla="*/ 0 h 396648"/>
              <a:gd name="connsiteX30" fmla="*/ 315515 w 502570"/>
              <a:gd name="connsiteY30" fmla="*/ 0 h 396648"/>
              <a:gd name="connsiteX31" fmla="*/ 348476 w 502570"/>
              <a:gd name="connsiteY31" fmla="*/ 7043 h 396648"/>
              <a:gd name="connsiteX32" fmla="*/ 353547 w 502570"/>
              <a:gd name="connsiteY32" fmla="*/ 13522 h 396648"/>
              <a:gd name="connsiteX33" fmla="*/ 351011 w 502570"/>
              <a:gd name="connsiteY33" fmla="*/ 21692 h 396648"/>
              <a:gd name="connsiteX34" fmla="*/ 337207 w 502570"/>
              <a:gd name="connsiteY34" fmla="*/ 35496 h 396648"/>
              <a:gd name="connsiteX35" fmla="*/ 328193 w 502570"/>
              <a:gd name="connsiteY35" fmla="*/ 37749 h 396648"/>
              <a:gd name="connsiteX36" fmla="*/ 315515 w 502570"/>
              <a:gd name="connsiteY36" fmla="*/ 36059 h 396648"/>
              <a:gd name="connsiteX37" fmla="*/ 81133 w 502570"/>
              <a:gd name="connsiteY37" fmla="*/ 36059 h 396648"/>
              <a:gd name="connsiteX38" fmla="*/ 49299 w 502570"/>
              <a:gd name="connsiteY38" fmla="*/ 49299 h 396648"/>
              <a:gd name="connsiteX39" fmla="*/ 36059 w 502570"/>
              <a:gd name="connsiteY39" fmla="*/ 81133 h 396648"/>
              <a:gd name="connsiteX40" fmla="*/ 36059 w 502570"/>
              <a:gd name="connsiteY40" fmla="*/ 315515 h 396648"/>
              <a:gd name="connsiteX41" fmla="*/ 49299 w 502570"/>
              <a:gd name="connsiteY41" fmla="*/ 347349 h 396648"/>
              <a:gd name="connsiteX42" fmla="*/ 81133 w 502570"/>
              <a:gd name="connsiteY42" fmla="*/ 360589 h 396648"/>
              <a:gd name="connsiteX43" fmla="*/ 315515 w 502570"/>
              <a:gd name="connsiteY43" fmla="*/ 360589 h 396648"/>
              <a:gd name="connsiteX44" fmla="*/ 347349 w 502570"/>
              <a:gd name="connsiteY44" fmla="*/ 347349 h 396648"/>
              <a:gd name="connsiteX45" fmla="*/ 360589 w 502570"/>
              <a:gd name="connsiteY45" fmla="*/ 315515 h 396648"/>
              <a:gd name="connsiteX46" fmla="*/ 360589 w 502570"/>
              <a:gd name="connsiteY46" fmla="*/ 280020 h 396648"/>
              <a:gd name="connsiteX47" fmla="*/ 363125 w 502570"/>
              <a:gd name="connsiteY47" fmla="*/ 273822 h 396648"/>
              <a:gd name="connsiteX48" fmla="*/ 381154 w 502570"/>
              <a:gd name="connsiteY48" fmla="*/ 255793 h 396648"/>
              <a:gd name="connsiteX49" fmla="*/ 391014 w 502570"/>
              <a:gd name="connsiteY49" fmla="*/ 253821 h 396648"/>
              <a:gd name="connsiteX50" fmla="*/ 396649 w 502570"/>
              <a:gd name="connsiteY50" fmla="*/ 261991 h 396648"/>
              <a:gd name="connsiteX51" fmla="*/ 396649 w 502570"/>
              <a:gd name="connsiteY51" fmla="*/ 315515 h 396648"/>
              <a:gd name="connsiteX52" fmla="*/ 372843 w 502570"/>
              <a:gd name="connsiteY52" fmla="*/ 372844 h 396648"/>
              <a:gd name="connsiteX53" fmla="*/ 315515 w 502570"/>
              <a:gd name="connsiteY53" fmla="*/ 396648 h 396648"/>
              <a:gd name="connsiteX54" fmla="*/ 81133 w 502570"/>
              <a:gd name="connsiteY54" fmla="*/ 396648 h 396648"/>
              <a:gd name="connsiteX55" fmla="*/ 23804 w 502570"/>
              <a:gd name="connsiteY55" fmla="*/ 372844 h 396648"/>
              <a:gd name="connsiteX56" fmla="*/ 0 w 502570"/>
              <a:gd name="connsiteY56" fmla="*/ 315515 h 396648"/>
              <a:gd name="connsiteX57" fmla="*/ 0 w 502570"/>
              <a:gd name="connsiteY57" fmla="*/ 81133 h 396648"/>
              <a:gd name="connsiteX58" fmla="*/ 23804 w 502570"/>
              <a:gd name="connsiteY58" fmla="*/ 23805 h 396648"/>
              <a:gd name="connsiteX59" fmla="*/ 81133 w 502570"/>
              <a:gd name="connsiteY59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502570" h="396648">
                <a:moveTo>
                  <a:pt x="240018" y="221988"/>
                </a:moveTo>
                <a:lnTo>
                  <a:pt x="207339" y="254666"/>
                </a:lnTo>
                <a:lnTo>
                  <a:pt x="207339" y="270442"/>
                </a:lnTo>
                <a:lnTo>
                  <a:pt x="234383" y="270442"/>
                </a:lnTo>
                <a:lnTo>
                  <a:pt x="234383" y="297486"/>
                </a:lnTo>
                <a:lnTo>
                  <a:pt x="250159" y="297486"/>
                </a:lnTo>
                <a:lnTo>
                  <a:pt x="282837" y="264808"/>
                </a:lnTo>
                <a:close/>
                <a:moveTo>
                  <a:pt x="369533" y="92471"/>
                </a:moveTo>
                <a:cubicBezTo>
                  <a:pt x="367984" y="92518"/>
                  <a:pt x="366411" y="93340"/>
                  <a:pt x="364815" y="94936"/>
                </a:cubicBezTo>
                <a:lnTo>
                  <a:pt x="266216" y="193535"/>
                </a:lnTo>
                <a:cubicBezTo>
                  <a:pt x="263023" y="196728"/>
                  <a:pt x="262929" y="199826"/>
                  <a:pt x="265935" y="202831"/>
                </a:cubicBezTo>
                <a:cubicBezTo>
                  <a:pt x="268939" y="205836"/>
                  <a:pt x="272038" y="205742"/>
                  <a:pt x="275231" y="202550"/>
                </a:cubicBezTo>
                <a:lnTo>
                  <a:pt x="373829" y="103951"/>
                </a:lnTo>
                <a:cubicBezTo>
                  <a:pt x="377022" y="100758"/>
                  <a:pt x="377115" y="97659"/>
                  <a:pt x="374112" y="94655"/>
                </a:cubicBezTo>
                <a:cubicBezTo>
                  <a:pt x="372610" y="93152"/>
                  <a:pt x="371083" y="92424"/>
                  <a:pt x="369533" y="92471"/>
                </a:cubicBezTo>
                <a:close/>
                <a:moveTo>
                  <a:pt x="369604" y="54088"/>
                </a:moveTo>
                <a:lnTo>
                  <a:pt x="450736" y="135221"/>
                </a:lnTo>
                <a:lnTo>
                  <a:pt x="261427" y="324530"/>
                </a:lnTo>
                <a:lnTo>
                  <a:pt x="180295" y="324530"/>
                </a:lnTo>
                <a:lnTo>
                  <a:pt x="180295" y="243398"/>
                </a:lnTo>
                <a:close/>
                <a:moveTo>
                  <a:pt x="432706" y="2254"/>
                </a:moveTo>
                <a:cubicBezTo>
                  <a:pt x="440217" y="2254"/>
                  <a:pt x="446604" y="4883"/>
                  <a:pt x="451863" y="10142"/>
                </a:cubicBezTo>
                <a:lnTo>
                  <a:pt x="494683" y="52961"/>
                </a:lnTo>
                <a:cubicBezTo>
                  <a:pt x="499940" y="58220"/>
                  <a:pt x="502570" y="64606"/>
                  <a:pt x="502570" y="72118"/>
                </a:cubicBezTo>
                <a:cubicBezTo>
                  <a:pt x="502570" y="79630"/>
                  <a:pt x="499940" y="86016"/>
                  <a:pt x="494683" y="91274"/>
                </a:cubicBezTo>
                <a:lnTo>
                  <a:pt x="468766" y="117191"/>
                </a:lnTo>
                <a:lnTo>
                  <a:pt x="387632" y="36059"/>
                </a:lnTo>
                <a:lnTo>
                  <a:pt x="413550" y="10142"/>
                </a:lnTo>
                <a:cubicBezTo>
                  <a:pt x="418808" y="4883"/>
                  <a:pt x="425194" y="2254"/>
                  <a:pt x="432706" y="2254"/>
                </a:cubicBezTo>
                <a:close/>
                <a:moveTo>
                  <a:pt x="81133" y="0"/>
                </a:moveTo>
                <a:lnTo>
                  <a:pt x="315515" y="0"/>
                </a:lnTo>
                <a:cubicBezTo>
                  <a:pt x="327347" y="0"/>
                  <a:pt x="338334" y="2348"/>
                  <a:pt x="348476" y="7043"/>
                </a:cubicBezTo>
                <a:cubicBezTo>
                  <a:pt x="351293" y="8357"/>
                  <a:pt x="352983" y="10517"/>
                  <a:pt x="353547" y="13522"/>
                </a:cubicBezTo>
                <a:cubicBezTo>
                  <a:pt x="354110" y="16715"/>
                  <a:pt x="353265" y="19438"/>
                  <a:pt x="351011" y="21692"/>
                </a:cubicBezTo>
                <a:lnTo>
                  <a:pt x="337207" y="35496"/>
                </a:lnTo>
                <a:cubicBezTo>
                  <a:pt x="334577" y="38125"/>
                  <a:pt x="331574" y="38876"/>
                  <a:pt x="328193" y="37749"/>
                </a:cubicBezTo>
                <a:cubicBezTo>
                  <a:pt x="323872" y="36622"/>
                  <a:pt x="319647" y="36059"/>
                  <a:pt x="315515" y="36059"/>
                </a:cubicBezTo>
                <a:lnTo>
                  <a:pt x="81133" y="36059"/>
                </a:lnTo>
                <a:cubicBezTo>
                  <a:pt x="68737" y="36059"/>
                  <a:pt x="58126" y="40472"/>
                  <a:pt x="49299" y="49299"/>
                </a:cubicBezTo>
                <a:cubicBezTo>
                  <a:pt x="40472" y="58126"/>
                  <a:pt x="36059" y="68737"/>
                  <a:pt x="36059" y="81133"/>
                </a:cubicBezTo>
                <a:lnTo>
                  <a:pt x="36059" y="315515"/>
                </a:lnTo>
                <a:cubicBezTo>
                  <a:pt x="36059" y="327911"/>
                  <a:pt x="40472" y="338522"/>
                  <a:pt x="49299" y="347349"/>
                </a:cubicBezTo>
                <a:cubicBezTo>
                  <a:pt x="58126" y="356176"/>
                  <a:pt x="68737" y="360589"/>
                  <a:pt x="81133" y="360589"/>
                </a:cubicBezTo>
                <a:lnTo>
                  <a:pt x="315515" y="360589"/>
                </a:lnTo>
                <a:cubicBezTo>
                  <a:pt x="327911" y="360589"/>
                  <a:pt x="338521" y="356176"/>
                  <a:pt x="347349" y="347349"/>
                </a:cubicBezTo>
                <a:cubicBezTo>
                  <a:pt x="356176" y="338522"/>
                  <a:pt x="360589" y="327911"/>
                  <a:pt x="360589" y="315515"/>
                </a:cubicBezTo>
                <a:lnTo>
                  <a:pt x="360589" y="280020"/>
                </a:lnTo>
                <a:cubicBezTo>
                  <a:pt x="360589" y="277579"/>
                  <a:pt x="361435" y="275513"/>
                  <a:pt x="363125" y="273822"/>
                </a:cubicBezTo>
                <a:lnTo>
                  <a:pt x="381154" y="255793"/>
                </a:lnTo>
                <a:cubicBezTo>
                  <a:pt x="383972" y="252976"/>
                  <a:pt x="387258" y="252318"/>
                  <a:pt x="391014" y="253821"/>
                </a:cubicBezTo>
                <a:cubicBezTo>
                  <a:pt x="394770" y="255323"/>
                  <a:pt x="396649" y="258047"/>
                  <a:pt x="396649" y="261991"/>
                </a:cubicBezTo>
                <a:lnTo>
                  <a:pt x="396649" y="315515"/>
                </a:lnTo>
                <a:cubicBezTo>
                  <a:pt x="396649" y="337865"/>
                  <a:pt x="388713" y="356974"/>
                  <a:pt x="372843" y="372844"/>
                </a:cubicBezTo>
                <a:cubicBezTo>
                  <a:pt x="356973" y="388713"/>
                  <a:pt x="337864" y="396648"/>
                  <a:pt x="315515" y="396648"/>
                </a:cubicBezTo>
                <a:lnTo>
                  <a:pt x="81133" y="396648"/>
                </a:lnTo>
                <a:cubicBezTo>
                  <a:pt x="58783" y="396648"/>
                  <a:pt x="39674" y="388713"/>
                  <a:pt x="23804" y="372844"/>
                </a:cubicBezTo>
                <a:cubicBezTo>
                  <a:pt x="7934" y="356974"/>
                  <a:pt x="0" y="337865"/>
                  <a:pt x="0" y="315515"/>
                </a:cubicBezTo>
                <a:lnTo>
                  <a:pt x="0" y="81133"/>
                </a:lnTo>
                <a:cubicBezTo>
                  <a:pt x="0" y="58784"/>
                  <a:pt x="7934" y="39674"/>
                  <a:pt x="23804" y="23805"/>
                </a:cubicBezTo>
                <a:cubicBezTo>
                  <a:pt x="39674" y="7935"/>
                  <a:pt x="58783" y="0"/>
                  <a:pt x="81133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" name="文字方塊 2"/>
          <p:cNvSpPr txBox="1"/>
          <p:nvPr/>
        </p:nvSpPr>
        <p:spPr>
          <a:xfrm>
            <a:off x="5220072" y="5653697"/>
            <a:ext cx="3376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周弘偉　組長</a:t>
            </a:r>
            <a:endParaRPr lang="en-US" altLang="zh-TW" sz="20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國立中央大學教務處招生組</a:t>
            </a:r>
            <a:endParaRPr lang="en-US" altLang="zh-TW" sz="20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en-US" altLang="zh-TW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zh-TW" altLang="en-US" sz="2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79512" y="6156593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  <a:latin typeface="新細明體" panose="02020500000000000000" charset="-120"/>
                <a:ea typeface="新細明體" panose="02020500000000000000" charset="-120"/>
              </a:rPr>
              <a:t>※</a:t>
            </a:r>
            <a:r>
              <a:rPr lang="zh-TW" altLang="en-US" sz="1600" dirty="0" smtClean="0">
                <a:solidFill>
                  <a:srgbClr val="FF0000"/>
                </a:solidFill>
                <a:latin typeface="新細明體" panose="02020500000000000000" charset="-120"/>
                <a:ea typeface="新細明體" panose="02020500000000000000" charset="-120"/>
              </a:rPr>
              <a:t>本</a:t>
            </a:r>
            <a:r>
              <a:rPr lang="zh-TW" altLang="en-US" sz="1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簡報內容版權屬國立中央大學</a:t>
            </a:r>
            <a:endParaRPr lang="en-US" altLang="zh-TW" sz="16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1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所有，如有引用請註明出處。</a:t>
            </a:r>
            <a:endParaRPr lang="zh-TW" altLang="en-US" sz="16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0070C0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3-1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經濟</a:t>
            </a: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或文化不利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學生評量尺規規劃</a:t>
            </a:r>
            <a:endParaRPr lang="zh-TW" altLang="en-US" sz="3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</a:fld>
            <a:endParaRPr lang="zh-TW" altLang="en-US" dirty="0"/>
          </a:p>
        </p:txBody>
      </p:sp>
      <p:pic>
        <p:nvPicPr>
          <p:cNvPr id="48" name="圖片 4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381328"/>
            <a:ext cx="1066800" cy="316706"/>
          </a:xfrm>
          <a:prstGeom prst="rect">
            <a:avLst/>
          </a:prstGeom>
        </p:spPr>
      </p:pic>
      <p:sp>
        <p:nvSpPr>
          <p:cNvPr id="12" name="Shape 66"/>
          <p:cNvSpPr txBox="1">
            <a:spLocks noGrp="1"/>
          </p:cNvSpPr>
          <p:nvPr>
            <p:ph type="body" idx="1"/>
          </p:nvPr>
        </p:nvSpPr>
        <p:spPr>
          <a:xfrm>
            <a:off x="311700" y="1412776"/>
            <a:ext cx="8520600" cy="49685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sz="2400" b="1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經濟</a:t>
            </a: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或文化不利學生定義 </a:t>
            </a:r>
            <a:r>
              <a:rPr lang="en-US" altLang="zh-TW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依高教深耕計畫</a:t>
            </a:r>
            <a:r>
              <a:rPr lang="en-US" altLang="zh-TW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zh-TW" altLang="en-US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低收入戶學生、中低收入戶學生、特殊境遇家庭子女</a:t>
            </a:r>
            <a:r>
              <a:rPr lang="en-US" altLang="zh-TW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孫子女、原住民學生、</a:t>
            </a:r>
            <a:endParaRPr lang="en-US" altLang="zh-TW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zh-TW" altLang="en-US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新住民學生</a:t>
            </a:r>
            <a:r>
              <a:rPr lang="en-US" altLang="zh-TW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二代學生、身心障礙學生</a:t>
            </a:r>
            <a:r>
              <a:rPr lang="en-US" altLang="zh-TW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子女、三代家庭無人上大專學生等。</a:t>
            </a:r>
            <a:endParaRPr lang="en-US" altLang="zh-TW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以原住民為例：</a:t>
            </a:r>
            <a:endParaRPr lang="en-US" altLang="zh-TW" sz="2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資料庫圖表 7"/>
          <p:cNvGraphicFramePr/>
          <p:nvPr/>
        </p:nvGraphicFramePr>
        <p:xfrm>
          <a:off x="539552" y="3212976"/>
          <a:ext cx="7992888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0070C0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例：原住民專班尺規設計</a:t>
            </a:r>
            <a:endParaRPr sz="3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</a:fld>
            <a:endParaRPr lang="zh-TW" altLang="en-US" dirty="0"/>
          </a:p>
        </p:txBody>
      </p:sp>
      <p:pic>
        <p:nvPicPr>
          <p:cNvPr id="48" name="圖片 4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381328"/>
            <a:ext cx="1066800" cy="316706"/>
          </a:xfrm>
          <a:prstGeom prst="rect">
            <a:avLst/>
          </a:prstGeom>
        </p:spPr>
      </p:pic>
      <p:sp>
        <p:nvSpPr>
          <p:cNvPr id="12" name="Shape 66"/>
          <p:cNvSpPr txBox="1">
            <a:spLocks noGrp="1"/>
          </p:cNvSpPr>
          <p:nvPr>
            <p:ph type="body" idx="1"/>
          </p:nvPr>
        </p:nvSpPr>
        <p:spPr>
          <a:xfrm>
            <a:off x="311700" y="1412776"/>
            <a:ext cx="8520600" cy="49685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評分項目中有原住民相關項目</a:t>
            </a:r>
            <a:r>
              <a:rPr lang="en-US" altLang="zh-TW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與佔分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755576" y="1988840"/>
          <a:ext cx="7632850" cy="4248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584176"/>
                <a:gridCol w="1584176"/>
                <a:gridCol w="1440160"/>
                <a:gridCol w="1152130"/>
              </a:tblGrid>
              <a:tr h="39011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評分項目</a:t>
                      </a:r>
                      <a:endParaRPr lang="zh-TW" alt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優</a:t>
                      </a:r>
                      <a:endParaRPr lang="zh-TW" alt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佳</a:t>
                      </a:r>
                      <a:endParaRPr lang="zh-TW" alt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可</a:t>
                      </a:r>
                      <a:endParaRPr lang="zh-TW" alt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不佳</a:t>
                      </a:r>
                      <a:endParaRPr lang="zh-TW" alt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90111">
                <a:tc>
                  <a:txBody>
                    <a:bodyPr/>
                    <a:lstStyle/>
                    <a:p>
                      <a:r>
                        <a:rPr lang="en-US" altLang="zh-TW" sz="1500" dirty="0" smtClean="0"/>
                        <a:t>.....</a:t>
                      </a:r>
                      <a:r>
                        <a:rPr lang="zh-TW" altLang="en-US" sz="1500" dirty="0" smtClean="0"/>
                        <a:t>能力 </a:t>
                      </a:r>
                      <a:r>
                        <a:rPr lang="en-US" altLang="zh-TW" sz="1500" dirty="0" smtClean="0"/>
                        <a:t>(30%)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 smtClean="0"/>
                        <a:t>……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en-US" altLang="zh-TW" sz="1500" dirty="0" smtClean="0"/>
                        <a:t>……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en-US" altLang="zh-TW" sz="1500" dirty="0" smtClean="0"/>
                        <a:t>……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en-US" altLang="zh-TW" sz="1500" dirty="0" smtClean="0"/>
                        <a:t>……</a:t>
                      </a:r>
                      <a:endParaRPr lang="zh-TW" altLang="en-US" sz="1500" dirty="0"/>
                    </a:p>
                  </a:txBody>
                  <a:tcPr anchor="ctr"/>
                </a:tc>
              </a:tr>
              <a:tr h="1539069">
                <a:tc>
                  <a:txBody>
                    <a:bodyPr/>
                    <a:lstStyle/>
                    <a:p>
                      <a:r>
                        <a:rPr lang="zh-TW" altLang="en-US" sz="1500" dirty="0" smtClean="0"/>
                        <a:t>原住民族知識的認知與學習能力 </a:t>
                      </a:r>
                      <a:r>
                        <a:rPr lang="en-US" altLang="zh-TW" sz="1500" dirty="0" smtClean="0"/>
                        <a:t>(25%)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/>
                        <a:t>原住民族知識有高度認知與學習興趣，並能夠轉化、適應於現代生活。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zh-TW" altLang="en-US" sz="1500" dirty="0" smtClean="0"/>
                        <a:t>原住民族知識有認知與學習興趣，並能夠轉化、適應於現代生活。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zh-TW" altLang="en-US" sz="1500" dirty="0" smtClean="0"/>
                        <a:t>僅提出對原住民族知識有認知與學習興趣，但無相關佐證事例。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/>
                        <a:t>未提出對原住民族知識有認知與學習興趣。</a:t>
                      </a:r>
                      <a:endParaRPr lang="zh-TW" altLang="en-US" sz="1500" dirty="0"/>
                    </a:p>
                  </a:txBody>
                  <a:tcPr anchor="ctr"/>
                </a:tc>
              </a:tr>
              <a:tr h="1539069">
                <a:tc>
                  <a:txBody>
                    <a:bodyPr/>
                    <a:lstStyle/>
                    <a:p>
                      <a:r>
                        <a:rPr lang="zh-TW" altLang="en-US" sz="1500" dirty="0" smtClean="0"/>
                        <a:t>原住民族認同、部落參與與實踐能力 </a:t>
                      </a:r>
                      <a:r>
                        <a:rPr lang="en-US" altLang="zh-TW" sz="1500" dirty="0" smtClean="0"/>
                        <a:t>(25%)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/>
                        <a:t>資料中呈現對於原住民族高度認同，關心、反思族群部落事務，並有具體實踐成果。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zh-TW" altLang="en-US" sz="1500" dirty="0" smtClean="0"/>
                        <a:t>資料中呈現對於原住民族認同，關心、反思族群部落事務，並有具體實踐成果。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zh-TW" altLang="en-US" sz="1500" dirty="0" smtClean="0"/>
                        <a:t>僅提出對於原住民族認同，與關心，但無相關佐證事例。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/>
                        <a:t>未提出對於原住民族認同，與關心等</a:t>
                      </a:r>
                      <a:endParaRPr lang="zh-TW" altLang="en-US" sz="1500" dirty="0"/>
                    </a:p>
                  </a:txBody>
                  <a:tcPr anchor="ctr"/>
                </a:tc>
              </a:tr>
              <a:tr h="390111">
                <a:tc>
                  <a:txBody>
                    <a:bodyPr/>
                    <a:lstStyle/>
                    <a:p>
                      <a:r>
                        <a:rPr lang="en-US" altLang="zh-TW" sz="1500" dirty="0" smtClean="0"/>
                        <a:t>.....</a:t>
                      </a:r>
                      <a:r>
                        <a:rPr lang="zh-TW" altLang="en-US" sz="1500" dirty="0" smtClean="0"/>
                        <a:t>能力</a:t>
                      </a:r>
                      <a:r>
                        <a:rPr lang="en-US" altLang="zh-TW" sz="1500" dirty="0" smtClean="0"/>
                        <a:t>(20%)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5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0070C0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例：一般學系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原住民相關外加項目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sz="3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</a:fld>
            <a:endParaRPr lang="zh-TW" altLang="en-US" dirty="0"/>
          </a:p>
        </p:txBody>
      </p:sp>
      <p:pic>
        <p:nvPicPr>
          <p:cNvPr id="48" name="圖片 4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381328"/>
            <a:ext cx="1066800" cy="316706"/>
          </a:xfrm>
          <a:prstGeom prst="rect">
            <a:avLst/>
          </a:prstGeom>
        </p:spPr>
      </p:pic>
      <p:sp>
        <p:nvSpPr>
          <p:cNvPr id="12" name="Shape 66"/>
          <p:cNvSpPr txBox="1">
            <a:spLocks noGrp="1"/>
          </p:cNvSpPr>
          <p:nvPr>
            <p:ph type="body" idx="1"/>
          </p:nvPr>
        </p:nvSpPr>
        <p:spPr>
          <a:xfrm>
            <a:off x="311700" y="1412776"/>
            <a:ext cx="8520600" cy="49685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評分項目中有原住民相關項目</a:t>
            </a:r>
            <a:r>
              <a:rPr lang="en-US" altLang="zh-TW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與佔分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755576" y="1988840"/>
          <a:ext cx="7632850" cy="4403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584176"/>
                <a:gridCol w="1584176"/>
                <a:gridCol w="1440160"/>
                <a:gridCol w="1152130"/>
              </a:tblGrid>
              <a:tr h="36941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評分項目</a:t>
                      </a:r>
                      <a:endParaRPr lang="zh-TW" alt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優</a:t>
                      </a:r>
                      <a:endParaRPr lang="zh-TW" alt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佳</a:t>
                      </a:r>
                      <a:endParaRPr lang="zh-TW" alt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可</a:t>
                      </a:r>
                      <a:endParaRPr lang="zh-TW" alt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不佳</a:t>
                      </a:r>
                      <a:endParaRPr lang="zh-TW" alt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69414">
                <a:tc>
                  <a:txBody>
                    <a:bodyPr/>
                    <a:lstStyle/>
                    <a:p>
                      <a:r>
                        <a:rPr lang="en-US" altLang="zh-TW" sz="1500" dirty="0" smtClean="0"/>
                        <a:t>.....</a:t>
                      </a:r>
                      <a:r>
                        <a:rPr lang="zh-TW" altLang="en-US" sz="1500" dirty="0" smtClean="0"/>
                        <a:t>能力 </a:t>
                      </a:r>
                      <a:r>
                        <a:rPr lang="en-US" altLang="zh-TW" sz="1500" dirty="0" smtClean="0"/>
                        <a:t>(30%)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 smtClean="0"/>
                        <a:t>……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en-US" altLang="zh-TW" sz="1500" dirty="0" smtClean="0"/>
                        <a:t>……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en-US" altLang="zh-TW" sz="1500" dirty="0" smtClean="0"/>
                        <a:t>……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en-US" altLang="zh-TW" sz="1500" dirty="0" smtClean="0"/>
                        <a:t>……</a:t>
                      </a:r>
                      <a:endParaRPr lang="zh-TW" altLang="en-US" sz="1500" dirty="0"/>
                    </a:p>
                  </a:txBody>
                  <a:tcPr anchor="ctr"/>
                </a:tc>
              </a:tr>
              <a:tr h="369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en-US" altLang="zh-TW" sz="1500" dirty="0" smtClean="0"/>
                        <a:t>.....</a:t>
                      </a:r>
                      <a:r>
                        <a:rPr lang="zh-TW" altLang="en-US" sz="1500" dirty="0" smtClean="0"/>
                        <a:t>能力 </a:t>
                      </a:r>
                      <a:r>
                        <a:rPr lang="en-US" altLang="zh-TW" sz="1500" dirty="0" smtClean="0"/>
                        <a:t>(30%)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 smtClean="0"/>
                        <a:t>……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en-US" altLang="zh-TW" sz="1500" dirty="0" smtClean="0"/>
                        <a:t>……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en-US" altLang="zh-TW" sz="1500" dirty="0" smtClean="0"/>
                        <a:t>……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en-US" altLang="zh-TW" sz="1500" dirty="0" smtClean="0"/>
                        <a:t>……</a:t>
                      </a:r>
                      <a:endParaRPr lang="zh-TW" altLang="en-US" sz="1500" dirty="0"/>
                    </a:p>
                  </a:txBody>
                  <a:tcPr anchor="ctr"/>
                </a:tc>
              </a:tr>
              <a:tr h="369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en-US" altLang="zh-TW" sz="1500" dirty="0" smtClean="0"/>
                        <a:t>.....</a:t>
                      </a:r>
                      <a:r>
                        <a:rPr lang="zh-TW" altLang="en-US" sz="1500" dirty="0" smtClean="0"/>
                        <a:t>能力 </a:t>
                      </a:r>
                      <a:r>
                        <a:rPr lang="en-US" altLang="zh-TW" sz="1500" dirty="0" smtClean="0"/>
                        <a:t>(40%)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 smtClean="0"/>
                        <a:t>……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en-US" altLang="zh-TW" sz="1500" dirty="0" smtClean="0"/>
                        <a:t>……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en-US" altLang="zh-TW" sz="1500" dirty="0" smtClean="0"/>
                        <a:t>……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en-US" altLang="zh-TW" sz="1500" dirty="0" smtClean="0"/>
                        <a:t>……</a:t>
                      </a:r>
                      <a:endParaRPr lang="zh-TW" altLang="en-US" sz="1500" dirty="0"/>
                    </a:p>
                  </a:txBody>
                  <a:tcPr anchor="ctr"/>
                </a:tc>
              </a:tr>
              <a:tr h="1457416">
                <a:tc>
                  <a:txBody>
                    <a:bodyPr/>
                    <a:lstStyle/>
                    <a:p>
                      <a:r>
                        <a:rPr lang="zh-TW" altLang="en-US" sz="1500" dirty="0" smtClean="0"/>
                        <a:t>原住民族知識的認知與學習能力</a:t>
                      </a:r>
                      <a:endParaRPr lang="en-US" altLang="zh-TW" sz="1500" dirty="0" smtClean="0"/>
                    </a:p>
                    <a:p>
                      <a:r>
                        <a:rPr lang="en-US" altLang="zh-TW" sz="1500" dirty="0" smtClean="0"/>
                        <a:t>(</a:t>
                      </a:r>
                      <a:r>
                        <a:rPr lang="zh-TW" altLang="en-US" sz="1500" dirty="0" smtClean="0"/>
                        <a:t>外加給分項目</a:t>
                      </a:r>
                      <a:r>
                        <a:rPr lang="en-US" altLang="zh-TW" sz="1500" dirty="0" smtClean="0"/>
                        <a:t>)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/>
                        <a:t>原住民族知識有高度認知與學習興趣，並能夠轉化、適應於現代生活。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zh-TW" altLang="en-US" sz="1500" dirty="0" smtClean="0"/>
                        <a:t>原住民族知識有認知與學習興趣，並能夠轉化、適應於現代生活。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zh-TW" altLang="en-US" sz="1500" dirty="0" smtClean="0"/>
                        <a:t>僅提出對原住民族知識有認知與學習興趣，但無相關佐證事例。</a:t>
                      </a:r>
                      <a:endParaRPr lang="zh-TW" altLang="en-US" sz="1500" dirty="0" smtClean="0"/>
                    </a:p>
                    <a:p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/>
                        <a:t>未提出對原住民族知識有認知與學習興趣。</a:t>
                      </a:r>
                      <a:endParaRPr lang="zh-TW" altLang="en-US" sz="1500" dirty="0"/>
                    </a:p>
                  </a:txBody>
                  <a:tcPr anchor="ctr"/>
                </a:tc>
              </a:tr>
              <a:tr h="1457416">
                <a:tc>
                  <a:txBody>
                    <a:bodyPr/>
                    <a:lstStyle/>
                    <a:p>
                      <a:r>
                        <a:rPr lang="zh-TW" altLang="en-US" sz="1500" dirty="0" smtClean="0"/>
                        <a:t>原住民族認同、部落參與與實踐能力</a:t>
                      </a:r>
                      <a:endParaRPr lang="en-US" altLang="zh-TW" sz="1500" dirty="0" smtClean="0"/>
                    </a:p>
                    <a:p>
                      <a:r>
                        <a:rPr lang="en-US" altLang="zh-TW" sz="1500" dirty="0" smtClean="0"/>
                        <a:t>(</a:t>
                      </a:r>
                      <a:r>
                        <a:rPr lang="zh-TW" altLang="en-US" sz="1500" dirty="0" smtClean="0"/>
                        <a:t>外加給分項目</a:t>
                      </a:r>
                      <a:r>
                        <a:rPr lang="en-US" altLang="zh-TW" sz="1500" dirty="0" smtClean="0"/>
                        <a:t>)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/>
                        <a:t>資料中呈現對於原住民族高度認同，關心、反思族群部落事務，並有具體實踐成果。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zh-TW" altLang="en-US" sz="1500" dirty="0" smtClean="0"/>
                        <a:t>資料中呈現對於原住民族認同，關心、反思族群部落事務，並有具體實踐成果。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zh-TW" altLang="en-US" sz="1500" dirty="0" smtClean="0"/>
                        <a:t>僅提出對於原住民族認同，與關心，但無相關佐證事例。</a:t>
                      </a:r>
                      <a:endParaRPr lang="zh-TW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/>
                        <a:t>未提出對於原住民族認同，與關心等</a:t>
                      </a:r>
                      <a:endParaRPr lang="zh-TW" altLang="en-US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8244408" y="2636912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8064896" y="2492896"/>
            <a:ext cx="89959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原尺規</a:t>
            </a:r>
            <a:endParaRPr lang="en-US" altLang="zh-TW" sz="15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一般學生</a:t>
            </a:r>
            <a:r>
              <a:rPr lang="en-US" altLang="zh-TW" sz="1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5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7812360" y="4653136"/>
            <a:ext cx="1224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原住民相關表現</a:t>
            </a:r>
            <a:endParaRPr lang="zh-TW" altLang="en-US" sz="15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0070C0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例：一般學系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多元表現之一 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 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備註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sz="3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</a:fld>
            <a:endParaRPr lang="zh-TW" altLang="en-US" dirty="0"/>
          </a:p>
        </p:txBody>
      </p:sp>
      <p:pic>
        <p:nvPicPr>
          <p:cNvPr id="48" name="圖片 4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381328"/>
            <a:ext cx="1066800" cy="316706"/>
          </a:xfrm>
          <a:prstGeom prst="rect">
            <a:avLst/>
          </a:prstGeom>
        </p:spPr>
      </p:pic>
      <p:sp>
        <p:nvSpPr>
          <p:cNvPr id="12" name="Shape 66"/>
          <p:cNvSpPr txBox="1">
            <a:spLocks noGrp="1"/>
          </p:cNvSpPr>
          <p:nvPr>
            <p:ph type="body" idx="1"/>
          </p:nvPr>
        </p:nvSpPr>
        <p:spPr>
          <a:xfrm>
            <a:off x="311700" y="1412776"/>
            <a:ext cx="8520600" cy="49685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列於多元表現之一                                     列於備註</a:t>
            </a:r>
            <a:endParaRPr lang="en-US" altLang="zh-TW" sz="2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endParaRPr lang="en-US" altLang="zh-TW" sz="2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endParaRPr lang="en-US" altLang="zh-TW" sz="2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endParaRPr lang="en-US" altLang="zh-TW" sz="2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　　　　　　　　 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 action="ppaction://hlinkfile"/>
              </a:rPr>
              <a:t>範例</a:t>
            </a: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8244408" y="2636912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23528" y="1988840"/>
          <a:ext cx="4176464" cy="360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3024336"/>
              </a:tblGrid>
              <a:tr h="41260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評分項目</a:t>
                      </a:r>
                      <a:endParaRPr lang="zh-TW" altLang="en-US" sz="16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優</a:t>
                      </a:r>
                      <a:endParaRPr lang="zh-TW" altLang="en-US" sz="16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1729549"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反思能力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1……</a:t>
                      </a:r>
                      <a:endParaRPr lang="en-US" altLang="zh-TW" sz="1600" dirty="0" smtClean="0"/>
                    </a:p>
                    <a:p>
                      <a:r>
                        <a:rPr lang="en-US" altLang="zh-TW" sz="1600" dirty="0" smtClean="0"/>
                        <a:t>2……</a:t>
                      </a:r>
                      <a:endParaRPr lang="en-US" altLang="zh-TW" sz="1600" dirty="0" smtClean="0"/>
                    </a:p>
                    <a:p>
                      <a:r>
                        <a:rPr lang="en-US" altLang="zh-TW" sz="1600" dirty="0" smtClean="0"/>
                        <a:t>3.</a:t>
                      </a:r>
                      <a:r>
                        <a:rPr lang="zh-TW" altLang="en-US" sz="1600" dirty="0" smtClean="0"/>
                        <a:t>對於個人原住民族背景與生命經驗陳述清楚，並能提供自身族群文化議題的參與與反思。</a:t>
                      </a:r>
                      <a:endParaRPr lang="zh-TW" altLang="en-US" sz="1600" dirty="0"/>
                    </a:p>
                  </a:txBody>
                  <a:tcPr anchor="ctr"/>
                </a:tc>
              </a:tr>
              <a:tr h="1458247"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多元表現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1.</a:t>
                      </a:r>
                      <a:r>
                        <a:rPr lang="zh-TW" altLang="en-US" sz="1600" dirty="0" smtClean="0"/>
                        <a:t>自主學習計畫</a:t>
                      </a:r>
                      <a:r>
                        <a:rPr lang="en-US" altLang="zh-TW" sz="1600" dirty="0" smtClean="0"/>
                        <a:t>….</a:t>
                      </a:r>
                      <a:endParaRPr lang="en-US" altLang="zh-TW" sz="1600" dirty="0" smtClean="0"/>
                    </a:p>
                    <a:p>
                      <a:r>
                        <a:rPr lang="en-US" altLang="zh-TW" sz="1600" dirty="0" smtClean="0"/>
                        <a:t>2.</a:t>
                      </a:r>
                      <a:r>
                        <a:rPr lang="zh-TW" altLang="en-US" sz="1600" dirty="0" smtClean="0"/>
                        <a:t>英語能力</a:t>
                      </a:r>
                      <a:r>
                        <a:rPr lang="en-US" altLang="zh-TW" sz="1600" dirty="0" smtClean="0"/>
                        <a:t>(</a:t>
                      </a:r>
                      <a:r>
                        <a:rPr lang="zh-TW" altLang="en-US" sz="1600" dirty="0" smtClean="0"/>
                        <a:t>檢定、其他表現</a:t>
                      </a:r>
                      <a:r>
                        <a:rPr lang="en-US" altLang="zh-TW" sz="1600" dirty="0" smtClean="0"/>
                        <a:t>)</a:t>
                      </a:r>
                      <a:r>
                        <a:rPr lang="zh-TW" altLang="en-US" sz="1600" dirty="0" smtClean="0"/>
                        <a:t>優</a:t>
                      </a:r>
                      <a:endParaRPr lang="en-US" altLang="zh-TW" sz="1600" dirty="0" smtClean="0"/>
                    </a:p>
                    <a:p>
                      <a:r>
                        <a:rPr lang="en-US" altLang="zh-TW" sz="1600" dirty="0" smtClean="0"/>
                        <a:t>3……</a:t>
                      </a:r>
                      <a:endParaRPr lang="en-US" altLang="zh-TW" sz="1600" dirty="0" smtClean="0"/>
                    </a:p>
                    <a:p>
                      <a:r>
                        <a:rPr lang="en-US" altLang="zh-TW" sz="1600" dirty="0" smtClean="0"/>
                        <a:t>4.</a:t>
                      </a:r>
                      <a:r>
                        <a:rPr lang="zh-TW" altLang="en-US" sz="1600" dirty="0" smtClean="0"/>
                        <a:t>有對原鄉服務、活動佐證資料，並能展現參與熱情。</a:t>
                      </a:r>
                      <a:endParaRPr lang="zh-TW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4716016" y="1988841"/>
          <a:ext cx="4176464" cy="360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736304"/>
              </a:tblGrid>
              <a:tr h="43951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評分項目</a:t>
                      </a:r>
                      <a:endParaRPr lang="zh-TW" altLang="en-US" sz="16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優</a:t>
                      </a:r>
                      <a:endParaRPr lang="zh-TW" altLang="en-US" sz="16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39514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1.</a:t>
                      </a:r>
                      <a:r>
                        <a:rPr lang="zh-TW" altLang="en-US" sz="1600" dirty="0" smtClean="0"/>
                        <a:t>能力</a:t>
                      </a:r>
                      <a:r>
                        <a:rPr lang="en-US" altLang="zh-TW" sz="1600" dirty="0" smtClean="0"/>
                        <a:t>(30%)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……</a:t>
                      </a:r>
                      <a:endParaRPr lang="zh-TW" altLang="en-US" sz="1600" dirty="0"/>
                    </a:p>
                  </a:txBody>
                  <a:tcPr anchor="ctr"/>
                </a:tc>
              </a:tr>
              <a:tr h="439514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2.</a:t>
                      </a:r>
                      <a:r>
                        <a:rPr lang="zh-TW" altLang="en-US" sz="1600" dirty="0" smtClean="0"/>
                        <a:t>能力</a:t>
                      </a:r>
                      <a:r>
                        <a:rPr lang="en-US" altLang="zh-TW" sz="1600" dirty="0" smtClean="0"/>
                        <a:t>(30%)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…..</a:t>
                      </a:r>
                      <a:endParaRPr lang="zh-TW" altLang="en-US" sz="1600" dirty="0"/>
                    </a:p>
                  </a:txBody>
                  <a:tcPr anchor="ctr"/>
                </a:tc>
              </a:tr>
              <a:tr h="439514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3.</a:t>
                      </a:r>
                      <a:r>
                        <a:rPr lang="zh-TW" altLang="en-US" sz="1600" dirty="0" smtClean="0"/>
                        <a:t>能力</a:t>
                      </a:r>
                      <a:r>
                        <a:rPr lang="en-US" altLang="zh-TW" sz="1600" dirty="0" smtClean="0"/>
                        <a:t>(40%)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……</a:t>
                      </a:r>
                      <a:endParaRPr lang="zh-TW" altLang="en-US" sz="1600" dirty="0"/>
                    </a:p>
                  </a:txBody>
                  <a:tcPr anchor="ctr"/>
                </a:tc>
              </a:tr>
              <a:tr h="1842346">
                <a:tc gridSpan="2">
                  <a:txBody>
                    <a:bodyPr/>
                    <a:lstStyle/>
                    <a:p>
                      <a:r>
                        <a:rPr lang="zh-TW" altLang="en-US" sz="1600" dirty="0" smtClean="0"/>
                        <a:t>備註</a:t>
                      </a:r>
                      <a:endParaRPr lang="zh-TW" altLang="en-US" sz="1600" dirty="0"/>
                    </a:p>
                    <a:p>
                      <a:r>
                        <a:rPr lang="zh-TW" altLang="en-US" sz="1600" dirty="0" smtClean="0"/>
                        <a:t>一、對於經濟文化不利學生應考量相對不利環境下學習表現。</a:t>
                      </a:r>
                      <a:endParaRPr lang="en-US" altLang="zh-TW" sz="1600" dirty="0" smtClean="0"/>
                    </a:p>
                    <a:p>
                      <a:r>
                        <a:rPr lang="zh-TW" altLang="en-US" sz="1600" dirty="0" smtClean="0"/>
                        <a:t>二、應考量其對於原住民部落文化語言表現成果，及原住民各項議題觀察與反思能力，並列入額外加分。</a:t>
                      </a:r>
                      <a:endParaRPr lang="zh-TW" altLang="en-US" sz="1600" dirty="0"/>
                    </a:p>
                  </a:txBody>
                  <a:tcPr anchor="ctr"/>
                </a:tc>
                <a:tc hMerge="1"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412776"/>
            <a:ext cx="8520600" cy="49685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>
              <a:spcAft>
                <a:spcPts val="1600"/>
              </a:spcAft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>
              <a:spcAft>
                <a:spcPts val="1600"/>
              </a:spcAft>
              <a:buFont typeface="Wingdings" panose="05000000000000000000" pitchFamily="2" charset="2"/>
              <a:buChar char="Ø"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>
              <a:spcAft>
                <a:spcPts val="1600"/>
              </a:spcAft>
              <a:buFont typeface="Wingdings" panose="05000000000000000000" pitchFamily="2" charset="2"/>
              <a:buChar char="Ø"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>
              <a:spcAft>
                <a:spcPts val="1600"/>
              </a:spcAft>
              <a:buFont typeface="Wingdings" panose="05000000000000000000" pitchFamily="2" charset="2"/>
              <a:buChar char="Ø"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>
              <a:spcAft>
                <a:spcPts val="1600"/>
              </a:spcAft>
              <a:buFont typeface="Wingdings" panose="05000000000000000000" pitchFamily="2" charset="2"/>
              <a:buChar char="Ø"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</a:fld>
            <a:endParaRPr lang="zh-TW" altLang="en-US" dirty="0"/>
          </a:p>
        </p:txBody>
      </p:sp>
      <p:pic>
        <p:nvPicPr>
          <p:cNvPr id="48" name="圖片 4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381328"/>
            <a:ext cx="1066800" cy="316706"/>
          </a:xfrm>
          <a:prstGeom prst="rect">
            <a:avLst/>
          </a:prstGeom>
        </p:spPr>
      </p:pic>
      <p:sp>
        <p:nvSpPr>
          <p:cNvPr id="8" name="Shape 66"/>
          <p:cNvSpPr txBox="1"/>
          <p:nvPr/>
        </p:nvSpPr>
        <p:spPr>
          <a:xfrm>
            <a:off x="311700" y="188640"/>
            <a:ext cx="8292748" cy="6192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 panose="02000506030000020004"/>
              <a:buChar char="●"/>
              <a:defRPr sz="1800" b="0" i="0" u="none" strike="noStrike" cap="none">
                <a:solidFill>
                  <a:schemeClr val="accent3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 panose="02000506030000020004"/>
              <a:buChar char="○"/>
              <a:defRPr sz="1400" b="0" i="0" u="none" strike="noStrike" cap="none">
                <a:solidFill>
                  <a:schemeClr val="accent3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 panose="02000506030000020004"/>
              <a:buChar char="■"/>
              <a:defRPr sz="1400" b="0" i="0" u="none" strike="noStrike" cap="none">
                <a:solidFill>
                  <a:schemeClr val="accent3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 panose="02000506030000020004"/>
              <a:buChar char="●"/>
              <a:defRPr sz="1400" b="0" i="0" u="none" strike="noStrike" cap="none">
                <a:solidFill>
                  <a:schemeClr val="accent3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 panose="02000506030000020004"/>
              <a:buChar char="○"/>
              <a:defRPr sz="1400" b="0" i="0" u="none" strike="noStrike" cap="none">
                <a:solidFill>
                  <a:schemeClr val="accent3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 panose="02000506030000020004"/>
              <a:buChar char="■"/>
              <a:defRPr sz="1400" b="0" i="0" u="none" strike="noStrike" cap="none">
                <a:solidFill>
                  <a:schemeClr val="accent3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 panose="02000506030000020004"/>
              <a:buChar char="●"/>
              <a:defRPr sz="1400" b="0" i="0" u="none" strike="noStrike" cap="none">
                <a:solidFill>
                  <a:schemeClr val="accent3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 panose="02000506030000020004"/>
              <a:buChar char="○"/>
              <a:defRPr sz="1400" b="0" i="0" u="none" strike="noStrike" cap="none">
                <a:solidFill>
                  <a:schemeClr val="accent3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 panose="02000506030000020004"/>
              <a:buChar char="■"/>
              <a:defRPr sz="1400" b="0" i="0" u="none" strike="noStrike" cap="none">
                <a:solidFill>
                  <a:schemeClr val="accent3"/>
                </a:solidFill>
                <a:latin typeface="Proxima Nova" panose="02000506030000020004"/>
                <a:ea typeface="Proxima Nova" panose="02000506030000020004"/>
                <a:cs typeface="Proxima Nova" panose="02000506030000020004"/>
                <a:sym typeface="Proxima Nova" panose="02000506030000020004"/>
              </a:defRPr>
            </a:lvl9pPr>
          </a:lstStyle>
          <a:p>
            <a:pPr marL="342900">
              <a:spcAft>
                <a:spcPts val="1600"/>
              </a:spcAft>
              <a:buFont typeface="Wingdings" panose="05000000000000000000" pitchFamily="2" charset="2"/>
              <a:buChar char="Ø"/>
            </a:pPr>
            <a:endParaRPr lang="en-US" altLang="zh-TW" sz="2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>
              <a:spcAft>
                <a:spcPts val="1600"/>
              </a:spcAft>
              <a:buFont typeface="Wingdings" panose="05000000000000000000" pitchFamily="2" charset="2"/>
              <a:buChar char="Ø"/>
            </a:pPr>
            <a:endParaRPr lang="en-US" altLang="zh-TW" sz="2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spcAft>
                <a:spcPts val="1600"/>
              </a:spcAft>
              <a:buNone/>
            </a:pPr>
            <a:r>
              <a:rPr lang="zh-TW" altLang="en-US" sz="44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簡報結束，歡迎交流討論！</a:t>
            </a:r>
            <a:endParaRPr lang="en-US" altLang="zh-TW" sz="4400" b="1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>
              <a:spcAft>
                <a:spcPts val="1600"/>
              </a:spcAft>
              <a:buFont typeface="Wingdings" panose="05000000000000000000" pitchFamily="2" charset="2"/>
              <a:buChar char="l"/>
            </a:pP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>
              <a:spcAft>
                <a:spcPts val="1600"/>
              </a:spcAft>
              <a:buFont typeface="Wingdings" panose="05000000000000000000" pitchFamily="2" charset="2"/>
              <a:buChar char="l"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0070C0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簡報大綱</a:t>
            </a:r>
            <a:endParaRPr sz="3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412776"/>
            <a:ext cx="8520600" cy="49685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u"/>
            </a:pP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應辦理事項</a:t>
            </a:r>
            <a:endParaRPr lang="en-US" altLang="zh-TW" sz="2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zh-TW" altLang="en-US" sz="2000" dirty="0" smtClean="0">
                <a:solidFill>
                  <a:schemeClr val="accent2"/>
                </a:solidFill>
                <a:latin typeface="+mn-ea"/>
                <a:ea typeface="+mn-ea"/>
              </a:rPr>
              <a:t>評量尺規制訂</a:t>
            </a:r>
            <a:r>
              <a:rPr lang="en-US" altLang="zh-TW" sz="2000" dirty="0" smtClean="0">
                <a:solidFill>
                  <a:schemeClr val="accent2"/>
                </a:solidFill>
                <a:latin typeface="+mn-ea"/>
                <a:ea typeface="+mn-ea"/>
              </a:rPr>
              <a:t>/</a:t>
            </a:r>
            <a:r>
              <a:rPr lang="zh-TW" altLang="en-US" sz="2000" dirty="0" smtClean="0">
                <a:solidFill>
                  <a:schemeClr val="accent2"/>
                </a:solidFill>
                <a:latin typeface="+mn-ea"/>
                <a:ea typeface="+mn-ea"/>
              </a:rPr>
              <a:t>修正、運用、差分檢核、審查者訓練</a:t>
            </a:r>
            <a:r>
              <a:rPr lang="en-US" altLang="zh-TW" sz="2000" dirty="0" smtClean="0">
                <a:solidFill>
                  <a:schemeClr val="accent2"/>
                </a:solidFill>
                <a:latin typeface="+mn-ea"/>
                <a:ea typeface="+mn-ea"/>
              </a:rPr>
              <a:t>(</a:t>
            </a:r>
            <a:r>
              <a:rPr lang="zh-TW" altLang="en-US" sz="2000" dirty="0" smtClean="0">
                <a:solidFill>
                  <a:schemeClr val="accent2"/>
                </a:solidFill>
                <a:latin typeface="+mn-ea"/>
                <a:ea typeface="+mn-ea"/>
              </a:rPr>
              <a:t>模擬審查　</a:t>
            </a:r>
            <a:r>
              <a:rPr lang="en-US" altLang="zh-TW" sz="2000" dirty="0" smtClean="0">
                <a:solidFill>
                  <a:schemeClr val="accent2"/>
                </a:solidFill>
                <a:latin typeface="+mn-ea"/>
                <a:ea typeface="+mn-ea"/>
              </a:rPr>
              <a:t>)</a:t>
            </a:r>
            <a:endParaRPr lang="en-US" altLang="zh-TW" sz="2000" dirty="0" smtClean="0">
              <a:solidFill>
                <a:schemeClr val="accent2"/>
              </a:solidFill>
              <a:latin typeface="+mn-ea"/>
              <a:ea typeface="+mn-ea"/>
            </a:endParaRPr>
          </a:p>
          <a:p>
            <a:pPr marL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u"/>
            </a:pP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其他配套作法</a:t>
            </a:r>
            <a:endParaRPr lang="en-US" altLang="zh-TW" sz="2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u"/>
            </a:pPr>
            <a:r>
              <a:rPr lang="zh-TW" altLang="en-US" sz="2400" b="1" dirty="0" smtClean="0">
                <a:solidFill>
                  <a:srgbClr val="7030A0"/>
                </a:solidFill>
                <a:latin typeface="+mn-ea"/>
                <a:ea typeface="+mn-ea"/>
              </a:rPr>
              <a:t>經濟或文化不利學生審查規劃</a:t>
            </a:r>
            <a:r>
              <a:rPr lang="en-US" altLang="zh-TW" sz="2400" b="1" dirty="0" smtClean="0">
                <a:solidFill>
                  <a:srgbClr val="7030A0"/>
                </a:solidFill>
                <a:latin typeface="+mn-ea"/>
                <a:ea typeface="+mn-ea"/>
              </a:rPr>
              <a:t>(</a:t>
            </a:r>
            <a:r>
              <a:rPr lang="zh-TW" altLang="en-US" sz="2400" b="1" dirty="0" smtClean="0">
                <a:solidFill>
                  <a:srgbClr val="7030A0"/>
                </a:solidFill>
                <a:latin typeface="+mn-ea"/>
                <a:ea typeface="+mn-ea"/>
              </a:rPr>
              <a:t>納入評量尺規</a:t>
            </a:r>
            <a:r>
              <a:rPr lang="en-US" altLang="zh-TW" sz="2400" b="1" dirty="0" smtClean="0">
                <a:solidFill>
                  <a:srgbClr val="7030A0"/>
                </a:solidFill>
                <a:latin typeface="+mn-ea"/>
                <a:ea typeface="+mn-ea"/>
              </a:rPr>
              <a:t>)</a:t>
            </a:r>
            <a:endParaRPr lang="en-US" altLang="zh-TW" sz="2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spcAft>
                <a:spcPts val="1600"/>
              </a:spcAft>
              <a:buNone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>
              <a:spcAft>
                <a:spcPts val="1600"/>
              </a:spcAft>
              <a:buFont typeface="Wingdings" panose="05000000000000000000" pitchFamily="2" charset="2"/>
              <a:buChar char="Ø"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>
              <a:spcAft>
                <a:spcPts val="1600"/>
              </a:spcAft>
              <a:buFont typeface="Wingdings" panose="05000000000000000000" pitchFamily="2" charset="2"/>
              <a:buChar char="Ø"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>
                <a:solidFill>
                  <a:srgbClr val="202729"/>
                </a:solidFill>
              </a:rPr>
            </a:fld>
            <a:endParaRPr lang="zh-TW" altLang="en-US" dirty="0">
              <a:solidFill>
                <a:srgbClr val="202729"/>
              </a:solidFill>
            </a:endParaRPr>
          </a:p>
        </p:txBody>
      </p:sp>
      <p:pic>
        <p:nvPicPr>
          <p:cNvPr id="48" name="圖片 4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381328"/>
            <a:ext cx="1066800" cy="316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0070C0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1-1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評量尺規制訂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修正</a:t>
            </a:r>
            <a:endParaRPr sz="3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</a:fld>
            <a:endParaRPr lang="zh-TW" altLang="en-US" dirty="0"/>
          </a:p>
        </p:txBody>
      </p:sp>
      <p:pic>
        <p:nvPicPr>
          <p:cNvPr id="48" name="圖片 4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381328"/>
            <a:ext cx="1066800" cy="316706"/>
          </a:xfrm>
          <a:prstGeom prst="rect">
            <a:avLst/>
          </a:prstGeom>
        </p:spPr>
      </p:pic>
      <p:sp>
        <p:nvSpPr>
          <p:cNvPr id="8" name="Shape 66"/>
          <p:cNvSpPr txBox="1">
            <a:spLocks noGrp="1"/>
          </p:cNvSpPr>
          <p:nvPr>
            <p:ph type="body" idx="1"/>
          </p:nvPr>
        </p:nvSpPr>
        <p:spPr>
          <a:xfrm>
            <a:off x="311700" y="1412776"/>
            <a:ext cx="8520600" cy="49685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制訂</a:t>
            </a:r>
            <a:r>
              <a:rPr lang="en-US" altLang="zh-TW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修正程序：</a:t>
            </a:r>
            <a:endParaRPr lang="en-US" altLang="zh-TW" sz="2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83568" y="2060848"/>
          <a:ext cx="7056784" cy="3755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3928"/>
                <a:gridCol w="4972856"/>
              </a:tblGrid>
              <a:tr h="5623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流程</a:t>
                      </a:r>
                      <a:endParaRPr lang="zh-TW" altLang="en-US" sz="18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說明</a:t>
                      </a:r>
                      <a:endParaRPr lang="zh-TW" altLang="en-US" sz="18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562348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學系討論共識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學生應具備何種能力</a:t>
                      </a:r>
                      <a:r>
                        <a:rPr lang="en-US" altLang="zh-TW" sz="1800" dirty="0" smtClean="0"/>
                        <a:t>/</a:t>
                      </a:r>
                      <a:r>
                        <a:rPr lang="zh-TW" altLang="en-US" sz="1800" dirty="0" smtClean="0"/>
                        <a:t>特質，哪些資料可讓學系審查出前種能力</a:t>
                      </a:r>
                      <a:r>
                        <a:rPr lang="en-US" altLang="zh-TW" sz="1800" dirty="0" smtClean="0"/>
                        <a:t>/</a:t>
                      </a:r>
                      <a:r>
                        <a:rPr lang="zh-TW" altLang="en-US" sz="1800" dirty="0" smtClean="0"/>
                        <a:t>特質。</a:t>
                      </a:r>
                      <a:endParaRPr lang="zh-TW" altLang="en-US" sz="1800" dirty="0"/>
                    </a:p>
                  </a:txBody>
                  <a:tcPr anchor="ctr"/>
                </a:tc>
              </a:tr>
              <a:tr h="562348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招生單位初審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審查項目應與招生簡章</a:t>
                      </a:r>
                      <a:r>
                        <a:rPr lang="en-US" altLang="zh-TW" sz="1800" dirty="0" smtClean="0"/>
                        <a:t>(</a:t>
                      </a:r>
                      <a:r>
                        <a:rPr lang="zh-TW" altLang="en-US" sz="1800" dirty="0" smtClean="0"/>
                        <a:t>學生繳交項目</a:t>
                      </a:r>
                      <a:r>
                        <a:rPr lang="en-US" altLang="zh-TW" sz="1800" dirty="0" smtClean="0"/>
                        <a:t>)</a:t>
                      </a:r>
                      <a:r>
                        <a:rPr lang="zh-TW" altLang="en-US" sz="1800" dirty="0" smtClean="0"/>
                        <a:t>一致</a:t>
                      </a:r>
                      <a:endParaRPr lang="zh-TW" altLang="en-US" sz="1800" dirty="0"/>
                    </a:p>
                  </a:txBody>
                  <a:tcPr anchor="ctr"/>
                </a:tc>
              </a:tr>
              <a:tr h="675503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交流諮詢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大學端：邀請大學分享尺規制定與運用經驗</a:t>
                      </a:r>
                      <a:endParaRPr lang="en-US" altLang="zh-TW" sz="1800" dirty="0" smtClean="0"/>
                    </a:p>
                    <a:p>
                      <a:r>
                        <a:rPr lang="zh-TW" altLang="en-US" sz="1800" dirty="0" smtClean="0"/>
                        <a:t>高中端：邀請高中介紹課程，檢視尺規適切性</a:t>
                      </a:r>
                      <a:endParaRPr lang="zh-TW" altLang="en-US" sz="1800" dirty="0"/>
                    </a:p>
                  </a:txBody>
                  <a:tcPr anchor="ctr"/>
                </a:tc>
              </a:tr>
              <a:tr h="562348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模擬審查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透過實際使用發掘問題</a:t>
                      </a:r>
                      <a:r>
                        <a:rPr lang="en-US" altLang="zh-TW" sz="1800" dirty="0" smtClean="0"/>
                        <a:t>/</a:t>
                      </a:r>
                      <a:r>
                        <a:rPr lang="zh-TW" altLang="en-US" sz="1800" dirty="0" smtClean="0"/>
                        <a:t>再調整</a:t>
                      </a:r>
                      <a:endParaRPr lang="en-US" altLang="zh-TW" sz="1800" dirty="0" smtClean="0"/>
                    </a:p>
                    <a:p>
                      <a:r>
                        <a:rPr lang="zh-TW" altLang="en-US" sz="1800" dirty="0" smtClean="0"/>
                        <a:t>也模擬差分檢核</a:t>
                      </a:r>
                      <a:endParaRPr lang="zh-TW" altLang="en-US" sz="1800" dirty="0"/>
                    </a:p>
                  </a:txBody>
                  <a:tcPr anchor="ctr"/>
                </a:tc>
              </a:tr>
              <a:tr h="675503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檢討修正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依據當學年度個人申請審查情況、審查信效度</a:t>
                      </a:r>
                      <a:r>
                        <a:rPr lang="en-US" altLang="zh-TW" sz="1800" dirty="0" smtClean="0"/>
                        <a:t>(</a:t>
                      </a:r>
                      <a:r>
                        <a:rPr lang="zh-TW" altLang="en-US" sz="1800" dirty="0" smtClean="0"/>
                        <a:t>追蹤學生入學後學習表現</a:t>
                      </a:r>
                      <a:r>
                        <a:rPr lang="en-US" altLang="zh-TW" sz="1800" dirty="0" smtClean="0"/>
                        <a:t>)</a:t>
                      </a:r>
                      <a:endParaRPr lang="zh-TW" altLang="en-US" sz="1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683568" y="5877272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評量尺規並非永久不變，而是一個滾動修正的循環程序</a:t>
            </a:r>
            <a:endParaRPr lang="zh-TW" altLang="en-US" sz="1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向下箭號 9"/>
          <p:cNvSpPr/>
          <p:nvPr/>
        </p:nvSpPr>
        <p:spPr>
          <a:xfrm>
            <a:off x="7956376" y="2780928"/>
            <a:ext cx="216024" cy="2808312"/>
          </a:xfrm>
          <a:prstGeom prst="downArrow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0070C0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1-2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評量尺規內容應注意事項</a:t>
            </a:r>
            <a:endParaRPr sz="3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</a:fld>
            <a:endParaRPr lang="zh-TW" altLang="en-US" dirty="0"/>
          </a:p>
        </p:txBody>
      </p:sp>
      <p:pic>
        <p:nvPicPr>
          <p:cNvPr id="48" name="圖片 4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381328"/>
            <a:ext cx="1066800" cy="316706"/>
          </a:xfrm>
          <a:prstGeom prst="rect">
            <a:avLst/>
          </a:prstGeom>
        </p:spPr>
      </p:pic>
      <p:sp>
        <p:nvSpPr>
          <p:cNvPr id="8" name="Shape 66"/>
          <p:cNvSpPr txBox="1">
            <a:spLocks noGrp="1"/>
          </p:cNvSpPr>
          <p:nvPr>
            <p:ph type="body" idx="1"/>
          </p:nvPr>
        </p:nvSpPr>
        <p:spPr>
          <a:xfrm>
            <a:off x="311700" y="1412776"/>
            <a:ext cx="8520600" cy="51269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公平性</a:t>
            </a:r>
            <a:endParaRPr lang="en-US" altLang="zh-TW" sz="2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審查項目應以高中課程內可產生學習成果、校內活動或競賽、不分地</a:t>
            </a: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546100">
              <a:lnSpc>
                <a:spcPct val="100000"/>
              </a:lnSpc>
              <a:spcAft>
                <a:spcPts val="600"/>
              </a:spcAft>
              <a:buNone/>
            </a:pP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區普遍能參加活動或競賽為主。</a:t>
            </a: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給分標準避免過度量化：</a:t>
            </a: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546100">
              <a:lnSpc>
                <a:spcPct val="100000"/>
              </a:lnSpc>
              <a:spcAft>
                <a:spcPts val="600"/>
              </a:spcAft>
              <a:buNone/>
            </a:pPr>
            <a:r>
              <a:rPr lang="zh-TW" altLang="en-US" sz="16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</a:t>
            </a:r>
            <a:r>
              <a:rPr lang="en-US" altLang="zh-TW" sz="16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6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：服務時數、活動參與次數、幹部次數、競賽得獎次數</a:t>
            </a:r>
            <a:r>
              <a:rPr lang="en-US" altLang="zh-TW" sz="16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en-US" altLang="zh-TW" sz="1600" b="1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546100">
              <a:lnSpc>
                <a:spcPct val="100000"/>
              </a:lnSpc>
              <a:spcAft>
                <a:spcPts val="600"/>
              </a:spcAft>
              <a:buNone/>
            </a:pPr>
            <a:r>
              <a:rPr lang="zh-TW" altLang="en-US" sz="16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</a:t>
            </a:r>
            <a:r>
              <a:rPr lang="en-US" altLang="zh-TW" sz="16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6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：有下列</a:t>
            </a:r>
            <a:r>
              <a:rPr lang="en-US" altLang="zh-TW" sz="16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項為傑出、</a:t>
            </a:r>
            <a:r>
              <a:rPr lang="en-US" altLang="zh-TW" sz="16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6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項為優</a:t>
            </a:r>
            <a:r>
              <a:rPr lang="en-US" altLang="zh-TW" sz="16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…(</a:t>
            </a:r>
            <a:r>
              <a:rPr lang="zh-TW" altLang="en-US" sz="16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多元表現應著重</a:t>
            </a:r>
            <a:r>
              <a:rPr lang="zh-TW" altLang="en-US" sz="1600" b="1" dirty="0" smtClean="0">
                <a:solidFill>
                  <a:schemeClr val="accent2"/>
                </a:solidFill>
                <a:latin typeface="新細明體" panose="02020500000000000000" charset="-120"/>
                <a:ea typeface="新細明體" panose="02020500000000000000" charset="-120"/>
              </a:rPr>
              <a:t>「</a:t>
            </a:r>
            <a:r>
              <a:rPr lang="zh-TW" altLang="en-US" sz="16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表現程度</a:t>
            </a:r>
            <a:r>
              <a:rPr lang="zh-TW" altLang="en-US" sz="1600" b="1" dirty="0">
                <a:solidFill>
                  <a:schemeClr val="accent2"/>
                </a:solidFill>
                <a:latin typeface="新細明體" panose="02020500000000000000" charset="-120"/>
                <a:ea typeface="新細明體" panose="02020500000000000000" charset="-120"/>
              </a:rPr>
              <a:t>」</a:t>
            </a:r>
            <a:r>
              <a:rPr lang="zh-TW" altLang="en-US" sz="16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而非數量</a:t>
            </a:r>
            <a:r>
              <a:rPr lang="en-US" altLang="zh-TW" sz="16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1600" b="1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具體性</a:t>
            </a:r>
            <a:endParaRPr lang="en-US" altLang="zh-TW" sz="2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對於尺規中形容詞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如傑出、優、佳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建議建立較為客觀的敘述或定義。</a:t>
            </a: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83568" y="4703544"/>
          <a:ext cx="777686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傑出</a:t>
                      </a:r>
                      <a:endParaRPr lang="zh-TW" altLang="en-US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優</a:t>
                      </a:r>
                      <a:endParaRPr lang="zh-TW" altLang="en-US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佳</a:t>
                      </a:r>
                      <a:endParaRPr lang="zh-TW" altLang="en-US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400" dirty="0" smtClean="0"/>
                        <a:t>參與</a:t>
                      </a:r>
                      <a:r>
                        <a:rPr lang="en-US" altLang="zh-TW" sz="1400" dirty="0" smtClean="0"/>
                        <a:t>XX</a:t>
                      </a:r>
                      <a:r>
                        <a:rPr lang="zh-TW" altLang="en-US" sz="1400" dirty="0" smtClean="0"/>
                        <a:t>活動、社團表現傑出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zh-TW" altLang="en-US" sz="1400" dirty="0" smtClean="0"/>
                        <a:t>參與</a:t>
                      </a:r>
                      <a:r>
                        <a:rPr lang="en-US" altLang="zh-TW" sz="1400" dirty="0" smtClean="0"/>
                        <a:t>XX</a:t>
                      </a:r>
                      <a:r>
                        <a:rPr lang="zh-TW" altLang="en-US" sz="1400" dirty="0" smtClean="0"/>
                        <a:t>活動、社團表現優良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zh-TW" altLang="en-US" sz="1400" dirty="0" smtClean="0"/>
                        <a:t>參與</a:t>
                      </a:r>
                      <a:r>
                        <a:rPr lang="en-US" altLang="zh-TW" sz="1400" dirty="0" smtClean="0"/>
                        <a:t>XX</a:t>
                      </a:r>
                      <a:r>
                        <a:rPr lang="zh-TW" altLang="en-US" sz="1400" dirty="0" smtClean="0"/>
                        <a:t>活動、社團表現佳</a:t>
                      </a:r>
                      <a:endParaRPr lang="zh-TW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683568" y="5589240"/>
          <a:ext cx="777686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b="0" dirty="0" smtClean="0"/>
                        <a:t>能陳述參與</a:t>
                      </a:r>
                      <a:r>
                        <a:rPr lang="en-US" altLang="zh-TW" b="0" dirty="0" smtClean="0"/>
                        <a:t>XX</a:t>
                      </a:r>
                      <a:r>
                        <a:rPr lang="zh-TW" altLang="en-US" b="0" dirty="0" smtClean="0"/>
                        <a:t>活動、社團具體表現事蹟，並提出相關學習經驗與反思</a:t>
                      </a:r>
                      <a:endParaRPr lang="zh-TW" altLang="en-US" b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zh-TW" altLang="en-US" b="0" dirty="0" smtClean="0"/>
                        <a:t>能陳述參與</a:t>
                      </a:r>
                      <a:r>
                        <a:rPr lang="en-US" altLang="zh-TW" b="0" dirty="0" smtClean="0"/>
                        <a:t>XX</a:t>
                      </a:r>
                      <a:r>
                        <a:rPr lang="zh-TW" altLang="en-US" b="0" dirty="0" smtClean="0"/>
                        <a:t>活動、社團具體表現事蹟，並提出相關學習經驗</a:t>
                      </a:r>
                      <a:endParaRPr lang="zh-TW" altLang="en-US" b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zh-TW" altLang="en-US" b="0" smtClean="0"/>
                        <a:t>能陳述參與</a:t>
                      </a:r>
                      <a:r>
                        <a:rPr lang="en-US" altLang="zh-TW" b="0" smtClean="0"/>
                        <a:t>XX</a:t>
                      </a:r>
                      <a:r>
                        <a:rPr lang="zh-TW" altLang="en-US" b="0" smtClean="0"/>
                        <a:t>活動、社團具體表現事蹟</a:t>
                      </a:r>
                      <a:endParaRPr lang="zh-TW" altLang="en-US" b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1" name="向下箭號 10"/>
          <p:cNvSpPr/>
          <p:nvPr/>
        </p:nvSpPr>
        <p:spPr>
          <a:xfrm>
            <a:off x="1835696" y="5445224"/>
            <a:ext cx="216024" cy="144016"/>
          </a:xfrm>
          <a:prstGeom prst="downArrow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下箭號 13"/>
          <p:cNvSpPr/>
          <p:nvPr/>
        </p:nvSpPr>
        <p:spPr>
          <a:xfrm>
            <a:off x="4499992" y="5445224"/>
            <a:ext cx="216024" cy="144016"/>
          </a:xfrm>
          <a:prstGeom prst="downArrow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下箭號 14"/>
          <p:cNvSpPr/>
          <p:nvPr/>
        </p:nvSpPr>
        <p:spPr>
          <a:xfrm>
            <a:off x="7092280" y="5445224"/>
            <a:ext cx="216024" cy="144016"/>
          </a:xfrm>
          <a:prstGeom prst="downArrow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0070C0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1-3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評量尺規評分運用</a:t>
            </a:r>
            <a:endParaRPr sz="3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412776"/>
            <a:ext cx="8520600" cy="49685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分項評分</a:t>
            </a:r>
            <a:endParaRPr lang="en-US" altLang="zh-TW" sz="2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每個審查大項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面向均須評分，再依分項結果評得總分。</a:t>
            </a:r>
            <a:endParaRPr lang="en-US" altLang="zh-TW" sz="2000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1" action="ppaction://hlinkfile"/>
              </a:rPr>
              <a:t>範例</a:t>
            </a:r>
            <a:endParaRPr lang="en-US" altLang="zh-TW" sz="2000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甄選委員會成績處理系統不須提供分項分數 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不提供給學生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但招生單位應留存各審查委員分項評分與總分 </a:t>
            </a:r>
            <a:endParaRPr lang="en-US" altLang="zh-TW" sz="2000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TW" sz="16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*7</a:t>
            </a:r>
            <a:r>
              <a:rPr lang="zh-TW" altLang="en-US" sz="16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月計畫期末成果報告、</a:t>
            </a:r>
            <a:r>
              <a:rPr lang="en-US" altLang="zh-TW" sz="16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6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月實地訪視會檢視</a:t>
            </a:r>
            <a:endParaRPr lang="en-US" altLang="zh-TW" sz="16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endParaRPr lang="en-US" altLang="zh-TW" sz="22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endParaRPr lang="en-US" altLang="zh-TW" sz="2200" u="sng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endParaRPr lang="en-US" altLang="zh-TW" sz="2200" u="sng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endParaRPr lang="en-US" altLang="zh-TW" sz="2200" u="sng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endParaRPr lang="en-US" altLang="zh-TW" sz="2200" u="sng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endParaRPr lang="zh-TW" altLang="en-US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endParaRPr lang="en-US" altLang="zh-TW" sz="2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endParaRPr lang="en-US" altLang="zh-TW" sz="2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>
              <a:spcAft>
                <a:spcPts val="1600"/>
              </a:spcAft>
              <a:buFont typeface="Wingdings" panose="05000000000000000000" pitchFamily="2" charset="2"/>
              <a:buChar char="Ø"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>
              <a:spcAft>
                <a:spcPts val="1600"/>
              </a:spcAft>
              <a:buFont typeface="Wingdings" panose="05000000000000000000" pitchFamily="2" charset="2"/>
              <a:buChar char="Ø"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</a:fld>
            <a:endParaRPr lang="zh-TW" altLang="en-US" dirty="0"/>
          </a:p>
        </p:txBody>
      </p:sp>
      <p:pic>
        <p:nvPicPr>
          <p:cNvPr id="48" name="圖片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381328"/>
            <a:ext cx="1066800" cy="316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0070C0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1-4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差分檢核</a:t>
            </a:r>
            <a:endParaRPr sz="3600" b="1" dirty="0">
              <a:solidFill>
                <a:schemeClr val="bg1"/>
              </a:solidFill>
              <a:latin typeface="+mn-lt"/>
              <a:ea typeface="微軟正黑體" panose="020B0604030504040204" pitchFamily="34" charset="-120"/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412776"/>
            <a:ext cx="8520600" cy="51269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300"/>
              </a:spcAft>
              <a:buNone/>
            </a:pP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對同一位學生，審查委員間分數落差過大時，須啟動差分檢核機制。</a:t>
            </a:r>
            <a:endParaRPr lang="en-US" altLang="zh-TW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buNone/>
            </a:pPr>
            <a:r>
              <a:rPr lang="zh-TW" altLang="en-US" sz="1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註：特殊學系如音樂、美術、體育等學系因涉及評分員絕對主觀，得不硬性執行差</a:t>
            </a:r>
            <a:endParaRPr lang="en-US" altLang="zh-TW" sz="16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722630">
              <a:lnSpc>
                <a:spcPct val="100000"/>
              </a:lnSpc>
              <a:buNone/>
            </a:pPr>
            <a:r>
              <a:rPr lang="zh-TW" altLang="en-US" sz="1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分檢核，惟評審委員評分仍應詳細說明理由及依據。</a:t>
            </a:r>
            <a:endParaRPr lang="en-US" altLang="zh-TW" sz="16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722630">
              <a:lnSpc>
                <a:spcPct val="100000"/>
              </a:lnSpc>
              <a:buNone/>
            </a:pPr>
            <a:endParaRPr lang="en-US" altLang="zh-TW" sz="16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</a:fld>
            <a:endParaRPr lang="zh-TW" altLang="en-US" dirty="0"/>
          </a:p>
        </p:txBody>
      </p:sp>
      <p:pic>
        <p:nvPicPr>
          <p:cNvPr id="48" name="圖片 4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381328"/>
            <a:ext cx="1066800" cy="316706"/>
          </a:xfrm>
          <a:prstGeom prst="rect">
            <a:avLst/>
          </a:prstGeom>
        </p:spPr>
      </p:pic>
      <p:graphicFrame>
        <p:nvGraphicFramePr>
          <p:cNvPr id="3" name="資料庫圖表 2"/>
          <p:cNvGraphicFramePr/>
          <p:nvPr/>
        </p:nvGraphicFramePr>
        <p:xfrm>
          <a:off x="708248" y="2965399"/>
          <a:ext cx="7896200" cy="3271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4860032" y="2852936"/>
            <a:ext cx="1800200" cy="35283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5004048" y="6362164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無分組審查則跳過</a:t>
            </a:r>
            <a:endParaRPr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0070C0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1-5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審查人員訓練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模擬評分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sz="3600" b="1" dirty="0">
              <a:solidFill>
                <a:schemeClr val="bg1"/>
              </a:solidFill>
              <a:latin typeface="+mn-lt"/>
              <a:ea typeface="微軟正黑體" panose="020B0604030504040204" pitchFamily="34" charset="-120"/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412776"/>
            <a:ext cx="8520600" cy="51269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辦理流程 </a:t>
            </a:r>
            <a:r>
              <a:rPr lang="en-US" altLang="zh-TW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中央大學作法參考</a:t>
            </a:r>
            <a:r>
              <a:rPr lang="en-US" altLang="zh-TW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各學系指派至少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名教師參加。</a:t>
            </a: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TW" sz="20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挑選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4-6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份近年度已入學學生書審資料 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除去姓名等個資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說明評量</a:t>
            </a:r>
            <a:r>
              <a:rPr lang="zh-TW" altLang="en-US" sz="20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尺規實際審查運用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、與評分程序 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--  30min</a:t>
            </a:r>
            <a:endParaRPr lang="zh-TW" altLang="en-US" sz="2000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 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依據學系制定評量尺規進行審查評分 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-- 60min</a:t>
            </a: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20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試做差分檢核 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如果有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-- 10min</a:t>
            </a:r>
            <a:endParaRPr lang="en-US" altLang="zh-TW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6. 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提供當學年度原書審分數、或學生入學後學業表現供參考 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--10min</a:t>
            </a: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7. 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尺規再檢視 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-- 10min</a:t>
            </a: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endParaRPr lang="en-US" altLang="zh-TW" sz="2000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buNone/>
            </a:pP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如學系簡章分則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學生應繳交項目未變動，該模擬評分書審資料亦可做為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endParaRPr lang="en-US" altLang="zh-TW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449580">
              <a:lnSpc>
                <a:spcPct val="100000"/>
              </a:lnSpc>
              <a:buNone/>
            </a:pP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學年度審查樣本 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可取代試評校準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</a:fld>
            <a:endParaRPr lang="zh-TW" altLang="en-US" dirty="0"/>
          </a:p>
        </p:txBody>
      </p:sp>
      <p:pic>
        <p:nvPicPr>
          <p:cNvPr id="48" name="圖片 4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381328"/>
            <a:ext cx="1066800" cy="316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0070C0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2-1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其他配套作法</a:t>
            </a:r>
            <a:endParaRPr sz="3600" b="1" dirty="0">
              <a:solidFill>
                <a:schemeClr val="bg1"/>
              </a:solidFill>
              <a:latin typeface="+mn-lt"/>
              <a:ea typeface="微軟正黑體" panose="020B0604030504040204" pitchFamily="34" charset="-120"/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412776"/>
            <a:ext cx="8520600" cy="52852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進行校務研究分析</a:t>
            </a: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串</a:t>
            </a:r>
            <a:r>
              <a:rPr lang="zh-TW" altLang="en-US" sz="20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接學生高中學習表現、入學</a:t>
            </a:r>
            <a:r>
              <a:rPr lang="en-US" altLang="zh-TW" sz="20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學測、書審、面試等</a:t>
            </a:r>
            <a:r>
              <a:rPr lang="en-US" altLang="zh-TW" sz="20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成績、與入學後</a:t>
            </a:r>
            <a:endParaRPr lang="en-US" altLang="zh-TW" sz="2000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</a:t>
            </a:r>
            <a:r>
              <a:rPr lang="zh-TW" altLang="en-US" sz="20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表現，反饋至招生措施：審查項目、標準</a:t>
            </a:r>
            <a:r>
              <a:rPr lang="en-US" altLang="zh-TW" sz="20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尺規設定、審查等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議題參考：</a:t>
            </a: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不同入學管道學生學習表現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含就學穩定性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：各管道名額分配？</a:t>
            </a: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個人申請學測篩選科目與入學後學習表現</a:t>
            </a: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個人申請各審查項目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學測採計、書審、面試等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與入學</a:t>
            </a:r>
            <a:r>
              <a:rPr lang="zh-TW" altLang="en-US" sz="20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後學習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表現</a:t>
            </a: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各入學管道最佳預測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入學後學業表現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指標？</a:t>
            </a: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生源組成分布與主要招生標的</a:t>
            </a: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等等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</a:fld>
            <a:endParaRPr lang="zh-TW" altLang="en-US" dirty="0"/>
          </a:p>
        </p:txBody>
      </p:sp>
      <p:pic>
        <p:nvPicPr>
          <p:cNvPr id="48" name="圖片 4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381328"/>
            <a:ext cx="1066800" cy="316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0070C0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2-2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其他配套作法</a:t>
            </a:r>
            <a:endParaRPr sz="3600" b="1" dirty="0">
              <a:solidFill>
                <a:schemeClr val="bg1"/>
              </a:solidFill>
              <a:latin typeface="+mn-lt"/>
              <a:ea typeface="微軟正黑體" panose="020B0604030504040204" pitchFamily="34" charset="-120"/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412776"/>
            <a:ext cx="8520600" cy="52852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發展線上書審系統</a:t>
            </a: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建立並公告</a:t>
            </a: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1"/>
              </a:rPr>
              <a:t>審查重點與準備指引</a:t>
            </a:r>
            <a:endParaRPr lang="zh-TW" altLang="en-US" sz="2000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依據評量尺規制定</a:t>
            </a: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TW" sz="20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審查重點：除去評量尺規中各等第區別，僅告知審查指標。</a:t>
            </a:r>
            <a:endParaRPr lang="zh-TW" altLang="en-US" sz="2000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TW" sz="20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準備指引：以實際問題引導。</a:t>
            </a: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625475">
              <a:lnSpc>
                <a:spcPct val="100000"/>
              </a:lnSpc>
              <a:spcAft>
                <a:spcPts val="600"/>
              </a:spcAft>
              <a:buNone/>
            </a:pP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問題設定重點為：希望看到學生自傳寫哪些內容。</a:t>
            </a: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調整書審佔分比重</a:t>
            </a: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建議以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30%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為宜，勿低於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20%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過低會削弱教師審查動機與鑑別度</a:t>
            </a:r>
            <a:r>
              <a:rPr lang="en-US" altLang="zh-TW" sz="20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TW" sz="16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*111</a:t>
            </a:r>
            <a:r>
              <a:rPr lang="zh-TW" altLang="en-US" sz="16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學年度起，</a:t>
            </a:r>
            <a:r>
              <a:rPr lang="zh-TW" altLang="en-US" sz="1600" dirty="0" smtClean="0">
                <a:solidFill>
                  <a:schemeClr val="accent2"/>
                </a:solidFill>
                <a:latin typeface="新細明體" panose="02020500000000000000" charset="-120"/>
                <a:ea typeface="新細明體" panose="02020500000000000000" charset="-120"/>
              </a:rPr>
              <a:t>「</a:t>
            </a:r>
            <a:r>
              <a:rPr lang="zh-TW" altLang="en-US" sz="16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學習歷程佔分</a:t>
            </a:r>
            <a:r>
              <a:rPr lang="en-US" altLang="zh-TW" sz="16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16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其他甄試項目，若低亦不得超過</a:t>
            </a:r>
            <a:r>
              <a:rPr lang="en-US" altLang="zh-TW" sz="16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10%</a:t>
            </a:r>
            <a:r>
              <a:rPr lang="zh-TW" altLang="en-US" sz="1600" dirty="0" smtClean="0">
                <a:solidFill>
                  <a:schemeClr val="accent2"/>
                </a:solidFill>
                <a:latin typeface="新細明體" panose="02020500000000000000" charset="-120"/>
                <a:ea typeface="新細明體" panose="02020500000000000000" charset="-120"/>
              </a:rPr>
              <a:t>」</a:t>
            </a:r>
            <a:r>
              <a:rPr lang="en-US" altLang="zh-TW" sz="16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至少</a:t>
            </a:r>
            <a:r>
              <a:rPr lang="en-US" altLang="zh-TW" sz="1600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20%)</a:t>
            </a:r>
            <a:endParaRPr lang="en-US" altLang="zh-TW" sz="1600" dirty="0" smtClean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</a:fld>
            <a:endParaRPr lang="zh-TW" altLang="en-US" dirty="0"/>
          </a:p>
        </p:txBody>
      </p:sp>
      <p:pic>
        <p:nvPicPr>
          <p:cNvPr id="48" name="圖片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381328"/>
            <a:ext cx="1066800" cy="316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自訂 1">
      <a:majorFont>
        <a:latin typeface="Verdana"/>
        <a:ea typeface="微軟正黑體"/>
        <a:cs typeface=""/>
      </a:majorFont>
      <a:minorFont>
        <a:latin typeface="Verdana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2813</Words>
  <Application>WPS Presentation</Application>
  <PresentationFormat>如螢幕大小 (4:3)</PresentationFormat>
  <Paragraphs>368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Arial</vt:lpstr>
      <vt:lpstr>新細明體</vt:lpstr>
      <vt:lpstr>Wingdings</vt:lpstr>
      <vt:lpstr>Arial</vt:lpstr>
      <vt:lpstr>Proxima Nova</vt:lpstr>
      <vt:lpstr>微軟正黑體</vt:lpstr>
      <vt:lpstr>新細明體</vt:lpstr>
      <vt:lpstr>Verdana</vt:lpstr>
      <vt:lpstr>Microsoft YaHei</vt:lpstr>
      <vt:lpstr>SimSun</vt:lpstr>
      <vt:lpstr>Arial Unicode MS</vt:lpstr>
      <vt:lpstr>Spearmint</vt:lpstr>
      <vt:lpstr>大學招生專業化發展計畫 北二區工作坊</vt:lpstr>
      <vt:lpstr>　簡報大綱</vt:lpstr>
      <vt:lpstr>　1-1評量尺規制訂/修正</vt:lpstr>
      <vt:lpstr>　1-2評量尺規內容應注意事項</vt:lpstr>
      <vt:lpstr>　1-3評量尺規評分運用</vt:lpstr>
      <vt:lpstr>　1-4差分檢核</vt:lpstr>
      <vt:lpstr>　1-5審查人員訓練(模擬評分)</vt:lpstr>
      <vt:lpstr>　2-1其他配套作法</vt:lpstr>
      <vt:lpstr>　2-2其他配套作法</vt:lpstr>
      <vt:lpstr>　3-1經濟或文化不利學生評量尺規規劃</vt:lpstr>
      <vt:lpstr>　例：原住民專班尺規設計</vt:lpstr>
      <vt:lpstr>　例：一般學系(原住民相關外加項目)</vt:lpstr>
      <vt:lpstr>　例：一般學系(多元表現之一 / 備註)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大學招生專業化及 招生數據初探</dc:title>
  <dc:creator>user</dc:creator>
  <cp:lastModifiedBy>USER</cp:lastModifiedBy>
  <cp:revision>273</cp:revision>
  <cp:lastPrinted>2018-10-24T02:55:00Z</cp:lastPrinted>
  <dcterms:created xsi:type="dcterms:W3CDTF">2020-03-26T13:35:37Z</dcterms:created>
  <dcterms:modified xsi:type="dcterms:W3CDTF">2020-03-26T13:39:56Z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1028-10.8.0.6003</vt:lpwstr>
  </property>
</Properties>
</file>