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9"/>
  </p:notesMasterIdLst>
  <p:handoutMasterIdLst>
    <p:handoutMasterId r:id="rId10"/>
  </p:handoutMasterIdLst>
  <p:sldIdLst>
    <p:sldId id="306" r:id="rId2"/>
    <p:sldId id="296" r:id="rId3"/>
    <p:sldId id="298" r:id="rId4"/>
    <p:sldId id="299" r:id="rId5"/>
    <p:sldId id="300" r:id="rId6"/>
    <p:sldId id="301" r:id="rId7"/>
    <p:sldId id="302" r:id="rId8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4B2203"/>
    <a:srgbClr val="008080"/>
    <a:srgbClr val="3891A7"/>
    <a:srgbClr val="4B3E21"/>
    <a:srgbClr val="FFCCFF"/>
    <a:srgbClr val="FFFFCC"/>
    <a:srgbClr val="005A58"/>
    <a:srgbClr val="232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3" autoAdjust="0"/>
    <p:restoredTop sz="93627" autoAdjust="0"/>
  </p:normalViewPr>
  <p:slideViewPr>
    <p:cSldViewPr>
      <p:cViewPr varScale="1">
        <p:scale>
          <a:sx n="109" d="100"/>
          <a:sy n="109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966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143" cy="511649"/>
          </a:xfrm>
          <a:prstGeom prst="rect">
            <a:avLst/>
          </a:prstGeom>
        </p:spPr>
        <p:txBody>
          <a:bodyPr vert="horz" lIns="94610" tIns="47305" rIns="94610" bIns="473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507" y="2"/>
            <a:ext cx="3076143" cy="511649"/>
          </a:xfrm>
          <a:prstGeom prst="rect">
            <a:avLst/>
          </a:prstGeom>
        </p:spPr>
        <p:txBody>
          <a:bodyPr vert="horz" lIns="94610" tIns="47305" rIns="94610" bIns="47305" rtlCol="0"/>
          <a:lstStyle>
            <a:lvl1pPr algn="r">
              <a:defRPr sz="1200"/>
            </a:lvl1pPr>
          </a:lstStyle>
          <a:p>
            <a:fld id="{13D53D80-B9D2-4EDB-B605-EBFFDD8032BF}" type="datetime1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721332"/>
            <a:ext cx="3076143" cy="511648"/>
          </a:xfrm>
          <a:prstGeom prst="rect">
            <a:avLst/>
          </a:prstGeom>
        </p:spPr>
        <p:txBody>
          <a:bodyPr vert="horz" lIns="94610" tIns="47305" rIns="94610" bIns="473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507" y="9721332"/>
            <a:ext cx="3076143" cy="511648"/>
          </a:xfrm>
          <a:prstGeom prst="rect">
            <a:avLst/>
          </a:prstGeom>
        </p:spPr>
        <p:txBody>
          <a:bodyPr vert="horz" lIns="94610" tIns="47305" rIns="94610" bIns="47305" rtlCol="0" anchor="b"/>
          <a:lstStyle>
            <a:lvl1pPr algn="r">
              <a:defRPr sz="1200"/>
            </a:lvl1pPr>
          </a:lstStyle>
          <a:p>
            <a:fld id="{2B26089D-9833-4501-8633-95198A5843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37382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143" cy="511649"/>
          </a:xfrm>
          <a:prstGeom prst="rect">
            <a:avLst/>
          </a:prstGeom>
        </p:spPr>
        <p:txBody>
          <a:bodyPr vert="horz" lIns="94610" tIns="47305" rIns="94610" bIns="473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506" y="2"/>
            <a:ext cx="3076143" cy="511649"/>
          </a:xfrm>
          <a:prstGeom prst="rect">
            <a:avLst/>
          </a:prstGeom>
        </p:spPr>
        <p:txBody>
          <a:bodyPr vert="horz" lIns="94610" tIns="47305" rIns="94610" bIns="47305" rtlCol="0"/>
          <a:lstStyle>
            <a:lvl1pPr algn="r">
              <a:defRPr sz="1200"/>
            </a:lvl1pPr>
          </a:lstStyle>
          <a:p>
            <a:fld id="{FBFA725A-13B6-4821-903A-B951F1463E6A}" type="datetime1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10" tIns="47305" rIns="94610" bIns="4730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262" y="4861482"/>
            <a:ext cx="5678778" cy="4604841"/>
          </a:xfrm>
          <a:prstGeom prst="rect">
            <a:avLst/>
          </a:prstGeom>
        </p:spPr>
        <p:txBody>
          <a:bodyPr vert="horz" lIns="94610" tIns="47305" rIns="94610" bIns="4730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721330"/>
            <a:ext cx="3076143" cy="511648"/>
          </a:xfrm>
          <a:prstGeom prst="rect">
            <a:avLst/>
          </a:prstGeom>
        </p:spPr>
        <p:txBody>
          <a:bodyPr vert="horz" lIns="94610" tIns="47305" rIns="94610" bIns="473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506" y="9721330"/>
            <a:ext cx="3076143" cy="511648"/>
          </a:xfrm>
          <a:prstGeom prst="rect">
            <a:avLst/>
          </a:prstGeom>
        </p:spPr>
        <p:txBody>
          <a:bodyPr vert="horz" lIns="94610" tIns="47305" rIns="94610" bIns="47305" rtlCol="0" anchor="b"/>
          <a:lstStyle>
            <a:lvl1pPr algn="r">
              <a:defRPr sz="1200"/>
            </a:lvl1pPr>
          </a:lstStyle>
          <a:p>
            <a:fld id="{03AEBC3E-2005-4DB8-8AAE-809C0C98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64123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302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686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074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776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283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02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圖片 8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372834"/>
            <a:ext cx="2334773" cy="3607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審查評量尺規書寫</a:t>
            </a:r>
            <a:r>
              <a:rPr lang="zh-TW" altLang="en-US" dirty="0" smtClean="0"/>
              <a:t>建議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取自</a:t>
            </a:r>
            <a:r>
              <a:rPr lang="en-US" altLang="zh-TW" dirty="0" smtClean="0"/>
              <a:t>106.9.29</a:t>
            </a:r>
            <a:r>
              <a:rPr lang="zh-TW" altLang="en-US" dirty="0" smtClean="0"/>
              <a:t>教育部培訓工作</a:t>
            </a:r>
            <a:r>
              <a:rPr lang="zh-TW" altLang="en-US" dirty="0"/>
              <a:t>坊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822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尺規的面向</a:t>
            </a:r>
            <a:endParaRPr lang="zh-TW" altLang="en-US" sz="255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2130552"/>
            <a:ext cx="2242591" cy="4243615"/>
          </a:xfrm>
        </p:spPr>
        <p:txBody>
          <a:bodyPr/>
          <a:lstStyle/>
          <a:p>
            <a:r>
              <a:rPr lang="zh-TW" altLang="en-US" sz="1600" dirty="0"/>
              <a:t>舉例：</a:t>
            </a:r>
            <a:endParaRPr lang="en-US" altLang="zh-TW" sz="1600" dirty="0"/>
          </a:p>
          <a:p>
            <a:r>
              <a:rPr lang="zh-TW" altLang="en-US" sz="1800" b="1" dirty="0" smtClean="0">
                <a:solidFill>
                  <a:srgbClr val="0000CC"/>
                </a:solidFill>
              </a:rPr>
              <a:t>資料類別取向</a:t>
            </a:r>
            <a:r>
              <a:rPr lang="zh-TW" altLang="en-US" sz="1600" dirty="0"/>
              <a:t>的面向</a:t>
            </a:r>
            <a:endParaRPr lang="en-US" altLang="zh-TW" sz="1600" dirty="0"/>
          </a:p>
          <a:p>
            <a:r>
              <a:rPr lang="zh-TW" altLang="en-US" sz="1600" dirty="0" smtClean="0"/>
              <a:t>在校成績</a:t>
            </a:r>
            <a:endParaRPr lang="en-US" altLang="zh-TW" sz="1600" dirty="0" smtClean="0"/>
          </a:p>
          <a:p>
            <a:r>
              <a:rPr lang="zh-TW" altLang="en-US" sz="1600" dirty="0" smtClean="0"/>
              <a:t>自傳</a:t>
            </a:r>
            <a:endParaRPr lang="en-US" altLang="zh-TW" sz="1600" dirty="0" smtClean="0"/>
          </a:p>
          <a:p>
            <a:r>
              <a:rPr lang="zh-TW" altLang="en-US" sz="1600" dirty="0" smtClean="0"/>
              <a:t>讀書計畫</a:t>
            </a:r>
            <a:endParaRPr lang="en-US" altLang="zh-TW" sz="1600" dirty="0" smtClean="0"/>
          </a:p>
          <a:p>
            <a:r>
              <a:rPr lang="zh-TW" altLang="en-US" sz="1600" dirty="0" smtClean="0"/>
              <a:t>競賽成果</a:t>
            </a:r>
            <a:endParaRPr lang="en-US" altLang="zh-TW" sz="1600" dirty="0" smtClean="0"/>
          </a:p>
          <a:p>
            <a:endParaRPr lang="en-US" altLang="zh-TW" sz="1800" b="1" dirty="0" smtClean="0">
              <a:solidFill>
                <a:srgbClr val="0000CC"/>
              </a:solidFill>
            </a:endParaRPr>
          </a:p>
          <a:p>
            <a:r>
              <a:rPr lang="zh-TW" altLang="en-US" sz="1800" b="1" dirty="0" smtClean="0">
                <a:solidFill>
                  <a:srgbClr val="0000CC"/>
                </a:solidFill>
              </a:rPr>
              <a:t>能力取向</a:t>
            </a:r>
            <a:r>
              <a:rPr lang="zh-TW" altLang="en-US" sz="1800" dirty="0"/>
              <a:t>的面向</a:t>
            </a:r>
            <a:endParaRPr lang="en-US" altLang="zh-TW" sz="1800" dirty="0"/>
          </a:p>
          <a:p>
            <a:r>
              <a:rPr lang="zh-TW" altLang="en-US" sz="1600" dirty="0" smtClean="0"/>
              <a:t>學習探索能力</a:t>
            </a:r>
            <a:endParaRPr lang="en-US" altLang="zh-TW" sz="1600" dirty="0" smtClean="0"/>
          </a:p>
          <a:p>
            <a:r>
              <a:rPr lang="zh-TW" altLang="en-US" sz="1600" dirty="0" smtClean="0"/>
              <a:t>合作領導能力</a:t>
            </a:r>
            <a:endParaRPr lang="en-US" altLang="zh-TW" sz="1600" dirty="0" smtClean="0"/>
          </a:p>
          <a:p>
            <a:r>
              <a:rPr lang="zh-TW" altLang="en-US" sz="1600" dirty="0" smtClean="0"/>
              <a:t>溝通互動能力</a:t>
            </a:r>
            <a:endParaRPr lang="en-US" altLang="zh-TW" sz="1600" dirty="0" smtClean="0"/>
          </a:p>
          <a:p>
            <a:r>
              <a:rPr lang="zh-TW" altLang="en-US" sz="1600" dirty="0" smtClean="0"/>
              <a:t>學系專業取向能</a:t>
            </a:r>
            <a:r>
              <a:rPr lang="zh-TW" altLang="en-US" sz="1600" dirty="0"/>
              <a:t>力</a:t>
            </a:r>
            <a:endParaRPr lang="en-US" altLang="zh-TW" sz="1600" dirty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9" name="內容版面配置區 6"/>
          <p:cNvSpPr txBox="1">
            <a:spLocks/>
          </p:cNvSpPr>
          <p:nvPr/>
        </p:nvSpPr>
        <p:spPr>
          <a:xfrm>
            <a:off x="2971800" y="1268760"/>
            <a:ext cx="5920680" cy="510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kumimoji="0" lang="en-US" altLang="zh-TW" sz="2400" b="1" dirty="0" smtClean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865241"/>
              </p:ext>
            </p:extLst>
          </p:nvPr>
        </p:nvGraphicFramePr>
        <p:xfrm>
          <a:off x="2952437" y="1700808"/>
          <a:ext cx="5715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160"/>
                <a:gridCol w="894968"/>
                <a:gridCol w="894968"/>
                <a:gridCol w="894968"/>
                <a:gridCol w="894968"/>
                <a:gridCol w="894968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傑出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90</a:t>
                      </a:r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zh-TW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優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80-89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佳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70-79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可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60-69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不佳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59</a:t>
                      </a:r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↓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面向一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定義描述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面向二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面向三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面向四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綜和評語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直線圖說文字 3 6"/>
          <p:cNvSpPr/>
          <p:nvPr/>
        </p:nvSpPr>
        <p:spPr>
          <a:xfrm>
            <a:off x="4932040" y="3645024"/>
            <a:ext cx="3816424" cy="2952328"/>
          </a:xfrm>
          <a:prstGeom prst="borderCallout3">
            <a:avLst>
              <a:gd name="adj1" fmla="val 18751"/>
              <a:gd name="adj2" fmla="val -39"/>
              <a:gd name="adj3" fmla="val 19069"/>
              <a:gd name="adj4" fmla="val -8374"/>
              <a:gd name="adj5" fmla="val 18935"/>
              <a:gd name="adj6" fmla="val -8143"/>
              <a:gd name="adj7" fmla="val -2886"/>
              <a:gd name="adj8" fmla="val -281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dirty="0">
                <a:solidFill>
                  <a:schemeClr val="tx1"/>
                </a:solidFill>
              </a:rPr>
              <a:t>可</a:t>
            </a:r>
            <a:r>
              <a:rPr lang="zh-TW" altLang="zh-TW" dirty="0" smtClean="0">
                <a:solidFill>
                  <a:schemeClr val="tx1"/>
                </a:solidFill>
              </a:rPr>
              <a:t>利用</a:t>
            </a:r>
            <a:r>
              <a:rPr lang="zh-TW" altLang="en-US" dirty="0" smtClean="0">
                <a:solidFill>
                  <a:schemeClr val="tx1"/>
                </a:solidFill>
              </a:rPr>
              <a:t>學</a:t>
            </a:r>
            <a:r>
              <a:rPr lang="zh-TW" altLang="en-US" dirty="0">
                <a:solidFill>
                  <a:schemeClr val="tx1"/>
                </a:solidFill>
              </a:rPr>
              <a:t>系</a:t>
            </a:r>
            <a:r>
              <a:rPr lang="zh-TW" altLang="zh-TW" dirty="0" smtClean="0">
                <a:solidFill>
                  <a:schemeClr val="tx1"/>
                </a:solidFill>
              </a:rPr>
              <a:t>個人申請書</a:t>
            </a:r>
            <a:r>
              <a:rPr lang="zh-TW" altLang="zh-TW" dirty="0">
                <a:solidFill>
                  <a:schemeClr val="tx1"/>
                </a:solidFill>
              </a:rPr>
              <a:t>審參採</a:t>
            </a:r>
            <a:r>
              <a:rPr lang="zh-TW" altLang="zh-TW" dirty="0" smtClean="0">
                <a:solidFill>
                  <a:schemeClr val="tx1"/>
                </a:solidFill>
              </a:rPr>
              <a:t>項目，</a:t>
            </a:r>
            <a:r>
              <a:rPr lang="zh-TW" altLang="zh-TW" dirty="0">
                <a:solidFill>
                  <a:schemeClr val="tx1"/>
                </a:solidFill>
              </a:rPr>
              <a:t>訂定</a:t>
            </a:r>
            <a:r>
              <a:rPr lang="zh-TW" altLang="zh-TW" b="1" u="sng" dirty="0">
                <a:solidFill>
                  <a:schemeClr val="tx1"/>
                </a:solidFill>
              </a:rPr>
              <a:t>資料取向</a:t>
            </a:r>
            <a:r>
              <a:rPr lang="zh-TW" altLang="zh-TW" dirty="0">
                <a:solidFill>
                  <a:schemeClr val="tx1"/>
                </a:solidFill>
              </a:rPr>
              <a:t>的評量尺規</a:t>
            </a:r>
            <a:r>
              <a:rPr lang="zh-TW" altLang="zh-TW" dirty="0" smtClean="0">
                <a:solidFill>
                  <a:schemeClr val="tx1"/>
                </a:solidFill>
              </a:rPr>
              <a:t>，</a:t>
            </a:r>
            <a:endParaRPr lang="en-US" altLang="zh-TW" dirty="0">
              <a:solidFill>
                <a:schemeClr val="tx1"/>
              </a:solidFill>
            </a:endParaRP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>
                <a:solidFill>
                  <a:schemeClr val="tx1"/>
                </a:solidFill>
              </a:rPr>
              <a:t>可多</a:t>
            </a:r>
            <a:r>
              <a:rPr lang="zh-TW" altLang="zh-TW" dirty="0" smtClean="0">
                <a:solidFill>
                  <a:schemeClr val="tx1"/>
                </a:solidFill>
              </a:rPr>
              <a:t>項合併統稱</a:t>
            </a:r>
            <a:r>
              <a:rPr lang="zh-TW" altLang="en-US" dirty="0" smtClean="0">
                <a:solidFill>
                  <a:schemeClr val="tx1"/>
                </a:solidFill>
              </a:rPr>
              <a:t>為</a:t>
            </a:r>
            <a:r>
              <a:rPr lang="zh-TW" altLang="zh-TW" dirty="0" smtClean="0">
                <a:solidFill>
                  <a:schemeClr val="tx1"/>
                </a:solidFill>
              </a:rPr>
              <a:t>「</a:t>
            </a:r>
            <a:r>
              <a:rPr lang="zh-TW" altLang="zh-TW" b="1" u="sng" dirty="0">
                <a:solidFill>
                  <a:schemeClr val="tx1"/>
                </a:solidFill>
              </a:rPr>
              <a:t>校內外表現</a:t>
            </a:r>
            <a:r>
              <a:rPr lang="zh-TW" altLang="zh-TW" dirty="0" smtClean="0">
                <a:solidFill>
                  <a:schemeClr val="tx1"/>
                </a:solidFill>
              </a:rPr>
              <a:t>」</a:t>
            </a:r>
            <a:r>
              <a:rPr lang="zh-TW" altLang="en-US" dirty="0" smtClean="0">
                <a:solidFill>
                  <a:schemeClr val="tx1"/>
                </a:solidFill>
              </a:rPr>
              <a:t>或</a:t>
            </a:r>
            <a:r>
              <a:rPr lang="zh-TW" altLang="zh-TW" dirty="0" smtClean="0">
                <a:solidFill>
                  <a:schemeClr val="tx1"/>
                </a:solidFill>
              </a:rPr>
              <a:t>「</a:t>
            </a:r>
            <a:r>
              <a:rPr lang="zh-TW" altLang="en-US" b="1" u="sng" dirty="0" smtClean="0">
                <a:solidFill>
                  <a:schemeClr val="tx1"/>
                </a:solidFill>
              </a:rPr>
              <a:t>多元表現</a:t>
            </a:r>
            <a:r>
              <a:rPr lang="zh-TW" altLang="zh-TW" dirty="0" smtClean="0">
                <a:solidFill>
                  <a:schemeClr val="tx1"/>
                </a:solidFill>
              </a:rPr>
              <a:t>」 。</a:t>
            </a:r>
            <a:endParaRPr lang="zh-TW" altLang="zh-TW" dirty="0">
              <a:solidFill>
                <a:schemeClr val="tx1"/>
              </a:solidFill>
            </a:endParaRP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dirty="0">
                <a:solidFill>
                  <a:schemeClr val="tx1"/>
                </a:solidFill>
              </a:rPr>
              <a:t>訂定</a:t>
            </a:r>
            <a:r>
              <a:rPr lang="en-US" altLang="zh-TW" dirty="0">
                <a:solidFill>
                  <a:schemeClr val="tx1"/>
                </a:solidFill>
              </a:rPr>
              <a:t>3~4</a:t>
            </a:r>
            <a:r>
              <a:rPr lang="zh-TW" altLang="zh-TW" dirty="0">
                <a:solidFill>
                  <a:schemeClr val="tx1"/>
                </a:solidFill>
              </a:rPr>
              <a:t>個面項即可。</a:t>
            </a: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dirty="0">
                <a:solidFill>
                  <a:schemeClr val="tx1"/>
                </a:solidFill>
              </a:rPr>
              <a:t>各面向的占分比可寫可不寫（但評分時，</a:t>
            </a:r>
            <a:r>
              <a:rPr lang="zh-TW" altLang="zh-TW" b="1" u="sng" dirty="0">
                <a:solidFill>
                  <a:schemeClr val="tx1"/>
                </a:solidFill>
              </a:rPr>
              <a:t>每系委員對各面向的占分標準需一致</a:t>
            </a:r>
            <a:r>
              <a:rPr lang="zh-TW" altLang="zh-TW" dirty="0">
                <a:solidFill>
                  <a:schemeClr val="tx1"/>
                </a:solidFill>
              </a:rPr>
              <a:t>）</a:t>
            </a:r>
            <a:r>
              <a:rPr lang="zh-TW" altLang="zh-TW" dirty="0" smtClean="0">
                <a:solidFill>
                  <a:schemeClr val="tx1"/>
                </a:solidFill>
              </a:rPr>
              <a:t>。</a:t>
            </a:r>
            <a:endParaRPr lang="zh-TW" altLang="zh-TW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9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從中間開始</a:t>
            </a:r>
            <a:endParaRPr lang="zh-TW" altLang="en-US" sz="255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9" name="內容版面配置區 6"/>
          <p:cNvSpPr txBox="1">
            <a:spLocks/>
          </p:cNvSpPr>
          <p:nvPr/>
        </p:nvSpPr>
        <p:spPr>
          <a:xfrm>
            <a:off x="2995065" y="1237402"/>
            <a:ext cx="5920680" cy="510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kumimoji="0" lang="en-US" altLang="zh-TW" sz="2400" b="1" dirty="0" smtClean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2952437" y="1700808"/>
          <a:ext cx="5715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160"/>
                <a:gridCol w="894968"/>
                <a:gridCol w="894968"/>
                <a:gridCol w="894968"/>
                <a:gridCol w="894968"/>
                <a:gridCol w="894968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傑出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90</a:t>
                      </a:r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zh-TW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優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80-89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佳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70-79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可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60-69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不佳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59</a:t>
                      </a:r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↓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面向一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定義描述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面向二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面向三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面向四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綜和評語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5148064" y="1052736"/>
            <a:ext cx="1814077" cy="3693319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n-US" altLang="zh-TW" dirty="0" smtClean="0"/>
          </a:p>
          <a:p>
            <a:pPr lvl="0"/>
            <a:endParaRPr lang="en-US" altLang="zh-TW" dirty="0"/>
          </a:p>
          <a:p>
            <a:pPr lvl="0"/>
            <a:endParaRPr lang="en-US" altLang="zh-TW" dirty="0" smtClean="0"/>
          </a:p>
          <a:p>
            <a:pPr lvl="0"/>
            <a:endParaRPr lang="en-US" altLang="zh-TW" dirty="0"/>
          </a:p>
          <a:p>
            <a:pPr lvl="0"/>
            <a:endParaRPr lang="en-US" altLang="zh-TW" dirty="0" smtClean="0"/>
          </a:p>
          <a:p>
            <a:pPr lvl="0"/>
            <a:endParaRPr lang="en-US" altLang="zh-TW" dirty="0"/>
          </a:p>
          <a:p>
            <a:pPr lvl="0"/>
            <a:endParaRPr lang="en-US" altLang="zh-TW" dirty="0" smtClean="0"/>
          </a:p>
          <a:p>
            <a:pPr lvl="0"/>
            <a:endParaRPr lang="en-US" altLang="zh-TW" dirty="0"/>
          </a:p>
          <a:p>
            <a:pPr lvl="0"/>
            <a:endParaRPr lang="en-US" altLang="zh-TW" dirty="0" smtClean="0"/>
          </a:p>
          <a:p>
            <a:pPr lvl="0"/>
            <a:endParaRPr lang="en-US" altLang="zh-TW" dirty="0"/>
          </a:p>
          <a:p>
            <a:pPr lvl="0"/>
            <a:endParaRPr lang="en-US" altLang="zh-TW" dirty="0" smtClean="0"/>
          </a:p>
          <a:p>
            <a:pPr lvl="0"/>
            <a:endParaRPr lang="en-US" altLang="zh-TW" dirty="0"/>
          </a:p>
          <a:p>
            <a:pPr lvl="0" algn="ctr"/>
            <a:r>
              <a:rPr lang="zh-TW" altLang="zh-TW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zh-TW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中間開始訂</a:t>
            </a:r>
            <a:r>
              <a:rPr lang="zh-TW" altLang="zh-TW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</a:t>
            </a:r>
            <a:endParaRPr lang="zh-TW" altLang="en-US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3552909" y="620688"/>
            <a:ext cx="1523146" cy="4392488"/>
            <a:chOff x="3552909" y="620688"/>
            <a:chExt cx="1523146" cy="4392488"/>
          </a:xfrm>
        </p:grpSpPr>
        <p:cxnSp>
          <p:nvCxnSpPr>
            <p:cNvPr id="13" name="直線接點 12"/>
            <p:cNvCxnSpPr/>
            <p:nvPr/>
          </p:nvCxnSpPr>
          <p:spPr>
            <a:xfrm flipH="1">
              <a:off x="5065469" y="620688"/>
              <a:ext cx="10586" cy="4392488"/>
            </a:xfrm>
            <a:prstGeom prst="line">
              <a:avLst/>
            </a:prstGeom>
            <a:ln w="19050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 flipH="1">
              <a:off x="4777437" y="1093386"/>
              <a:ext cx="28803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3552909" y="86807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可遇不可求</a:t>
              </a:r>
              <a:endParaRPr lang="en-US" altLang="zh-TW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dirty="0" smtClean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的學</a:t>
              </a:r>
              <a:r>
                <a:rPr lang="zh-TW" altLang="en-US" dirty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生</a:t>
              </a:r>
              <a:endParaRPr lang="zh-TW" altLang="en-US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7758989" y="652846"/>
            <a:ext cx="1133491" cy="4432338"/>
            <a:chOff x="7758989" y="652846"/>
            <a:chExt cx="1133491" cy="4432338"/>
          </a:xfrm>
        </p:grpSpPr>
        <p:cxnSp>
          <p:nvCxnSpPr>
            <p:cNvPr id="10" name="直線接點 9"/>
            <p:cNvCxnSpPr/>
            <p:nvPr/>
          </p:nvCxnSpPr>
          <p:spPr>
            <a:xfrm flipH="1">
              <a:off x="7758989" y="652846"/>
              <a:ext cx="2069" cy="4432338"/>
            </a:xfrm>
            <a:prstGeom prst="line">
              <a:avLst/>
            </a:prstGeom>
            <a:ln w="19050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>
              <a:off x="7758989" y="1069279"/>
              <a:ext cx="28803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8015317" y="868070"/>
              <a:ext cx="877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不要</a:t>
              </a:r>
              <a:r>
                <a:rPr lang="zh-TW" altLang="en-US" dirty="0" smtClean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</a:t>
              </a:r>
              <a:endParaRPr lang="en-US" altLang="zh-TW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dirty="0" smtClean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學生</a:t>
              </a:r>
              <a:endParaRPr lang="zh-TW" altLang="en-US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738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5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採相對標準</a:t>
            </a:r>
            <a:endParaRPr lang="zh-TW" altLang="en-US" sz="255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2130552"/>
            <a:ext cx="2242591" cy="4243615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避免使用</a:t>
            </a:r>
            <a:r>
              <a:rPr lang="zh-TW" altLang="zh-TW" sz="2000" dirty="0" smtClean="0"/>
              <a:t>絕對標準</a:t>
            </a:r>
            <a:endParaRPr lang="en-US" altLang="zh-TW" sz="2000" dirty="0" smtClean="0"/>
          </a:p>
          <a:p>
            <a:pPr>
              <a:spcBef>
                <a:spcPts val="1200"/>
              </a:spcBef>
            </a:pPr>
            <a:r>
              <a:rPr lang="zh-TW" altLang="en-US" sz="2000" b="1" dirty="0" smtClean="0">
                <a:solidFill>
                  <a:srgbClr val="0000FF"/>
                </a:solidFill>
              </a:rPr>
              <a:t>多選一</a:t>
            </a:r>
            <a:r>
              <a:rPr lang="zh-TW" altLang="en-US" sz="2000" dirty="0" smtClean="0"/>
              <a:t>，提供</a:t>
            </a:r>
            <a:r>
              <a:rPr lang="zh-TW" altLang="zh-TW" sz="2000" dirty="0" smtClean="0"/>
              <a:t>彈性</a:t>
            </a:r>
            <a:endParaRPr lang="en-US" altLang="zh-TW" sz="2000" dirty="0"/>
          </a:p>
          <a:p>
            <a:pPr>
              <a:spcBef>
                <a:spcPts val="1200"/>
              </a:spcBef>
            </a:pPr>
            <a:r>
              <a:rPr lang="zh-TW" altLang="en-US" sz="2000" dirty="0" smtClean="0"/>
              <a:t>避免該項目</a:t>
            </a:r>
            <a:r>
              <a:rPr lang="en-US" altLang="zh-TW" sz="2000" dirty="0" smtClean="0"/>
              <a:t>0</a:t>
            </a:r>
            <a:r>
              <a:rPr lang="zh-TW" altLang="en-US" sz="2000" dirty="0" smtClean="0"/>
              <a:t>分</a:t>
            </a:r>
            <a:endParaRPr lang="zh-TW" altLang="en-US" sz="2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9" name="內容版面配置區 6"/>
          <p:cNvSpPr txBox="1">
            <a:spLocks/>
          </p:cNvSpPr>
          <p:nvPr/>
        </p:nvSpPr>
        <p:spPr>
          <a:xfrm>
            <a:off x="2971800" y="1268760"/>
            <a:ext cx="5920680" cy="510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kumimoji="0" lang="en-US" altLang="zh-TW" sz="2400" b="1" dirty="0" smtClean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3"/>
          <a:srcRect r="36746"/>
          <a:stretch/>
        </p:blipFill>
        <p:spPr>
          <a:xfrm>
            <a:off x="2971798" y="963816"/>
            <a:ext cx="7072809" cy="5057472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491880" y="1484784"/>
            <a:ext cx="2592288" cy="64576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247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115" y="1535938"/>
            <a:ext cx="6145859" cy="208823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</a:t>
            </a:r>
            <a:r>
              <a:rPr lang="zh-TW" altLang="en-US" sz="255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計點</a:t>
            </a:r>
            <a:r>
              <a:rPr lang="zh-TW" altLang="en-US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式用語</a:t>
            </a:r>
            <a:endParaRPr lang="zh-TW" altLang="en-US" sz="255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2130552"/>
            <a:ext cx="2242591" cy="4243615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避免誘導學生或家長追逐堆砌數量</a:t>
            </a:r>
            <a:endParaRPr lang="en-US" altLang="zh-TW" sz="2000" dirty="0" smtClean="0"/>
          </a:p>
          <a:p>
            <a:pPr>
              <a:spcBef>
                <a:spcPts val="1800"/>
              </a:spcBef>
            </a:pPr>
            <a:r>
              <a:rPr lang="zh-TW" altLang="en-US" sz="2000" dirty="0" smtClean="0"/>
              <a:t>考生與家長可能提問：需要幾次</a:t>
            </a:r>
            <a:r>
              <a:rPr lang="en-US" altLang="zh-TW" sz="2000" dirty="0" smtClean="0"/>
              <a:t>?</a:t>
            </a:r>
            <a:r>
              <a:rPr lang="zh-TW" altLang="en-US" sz="2000" dirty="0" smtClean="0"/>
              <a:t>幾小時</a:t>
            </a:r>
            <a:r>
              <a:rPr lang="en-US" altLang="zh-TW" sz="2000" dirty="0" smtClean="0"/>
              <a:t>?</a:t>
            </a:r>
          </a:p>
          <a:p>
            <a:pPr>
              <a:spcBef>
                <a:spcPts val="1800"/>
              </a:spcBef>
            </a:pPr>
            <a:r>
              <a:rPr lang="zh-TW" altLang="en-US" sz="2000" dirty="0" smtClean="0"/>
              <a:t>應強調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具體事</a:t>
            </a:r>
            <a:r>
              <a:rPr lang="zh-TW" altLang="en-US" sz="2000" b="1" dirty="0">
                <a:solidFill>
                  <a:srgbClr val="0000FF"/>
                </a:solidFill>
              </a:rPr>
              <a:t>證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9" name="內容版面配置區 6"/>
          <p:cNvSpPr txBox="1">
            <a:spLocks/>
          </p:cNvSpPr>
          <p:nvPr/>
        </p:nvSpPr>
        <p:spPr>
          <a:xfrm>
            <a:off x="2971800" y="1268760"/>
            <a:ext cx="5920680" cy="510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kumimoji="0" lang="en-US" altLang="zh-TW" sz="2400" b="1" dirty="0" smtClean="0"/>
          </a:p>
        </p:txBody>
      </p:sp>
      <p:sp>
        <p:nvSpPr>
          <p:cNvPr id="12" name="直線圖說文字 3 11"/>
          <p:cNvSpPr/>
          <p:nvPr/>
        </p:nvSpPr>
        <p:spPr>
          <a:xfrm>
            <a:off x="4283968" y="3756901"/>
            <a:ext cx="3816424" cy="1832339"/>
          </a:xfrm>
          <a:prstGeom prst="borderCallout3">
            <a:avLst>
              <a:gd name="adj1" fmla="val -37"/>
              <a:gd name="adj2" fmla="val 36131"/>
              <a:gd name="adj3" fmla="val -288"/>
              <a:gd name="adj4" fmla="val 36089"/>
              <a:gd name="adj5" fmla="val -12379"/>
              <a:gd name="adj6" fmla="val 40468"/>
              <a:gd name="adj7" fmla="val -55834"/>
              <a:gd name="adj8" fmla="val 33826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>
                <a:solidFill>
                  <a:schemeClr val="tx1"/>
                </a:solidFill>
              </a:rPr>
              <a:t>應</a:t>
            </a:r>
            <a:r>
              <a:rPr lang="zh-TW" altLang="zh-TW" dirty="0" smtClean="0">
                <a:solidFill>
                  <a:schemeClr val="tx1"/>
                </a:solidFill>
              </a:rPr>
              <a:t>明確</a:t>
            </a:r>
            <a:r>
              <a:rPr lang="zh-TW" altLang="zh-TW" dirty="0">
                <a:solidFill>
                  <a:schemeClr val="tx1"/>
                </a:solidFill>
              </a:rPr>
              <a:t>指出希望看到的社團活動面向（而非擔任隊長之類</a:t>
            </a:r>
            <a:r>
              <a:rPr lang="zh-TW" altLang="zh-TW" dirty="0" smtClean="0">
                <a:solidFill>
                  <a:schemeClr val="tx1"/>
                </a:solidFill>
              </a:rPr>
              <a:t>的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marL="34290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chemeClr val="tx1"/>
                </a:solidFill>
              </a:rPr>
              <a:t>例</a:t>
            </a:r>
            <a:r>
              <a:rPr lang="zh-TW" altLang="zh-TW" dirty="0" smtClean="0">
                <a:solidFill>
                  <a:schemeClr val="tx1"/>
                </a:solidFill>
              </a:rPr>
              <a:t>如</a:t>
            </a:r>
            <a:r>
              <a:rPr lang="zh-TW" altLang="zh-TW" dirty="0">
                <a:solidFill>
                  <a:schemeClr val="tx1"/>
                </a:solidFill>
              </a:rPr>
              <a:t>活動管理經驗、合作心得，或技能精</a:t>
            </a:r>
            <a:r>
              <a:rPr lang="zh-TW" altLang="zh-TW" dirty="0" smtClean="0">
                <a:solidFill>
                  <a:schemeClr val="tx1"/>
                </a:solidFill>
              </a:rPr>
              <a:t>進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1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zh-TW" altLang="en-US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必要時</a:t>
            </a:r>
            <a:r>
              <a:rPr lang="en-US" altLang="zh-TW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多正面列舉</a:t>
            </a:r>
            <a:endParaRPr lang="zh-TW" altLang="en-US" sz="255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2130552"/>
            <a:ext cx="2242591" cy="4243615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協助高中師生瞭解用語，以及</a:t>
            </a:r>
            <a:r>
              <a:rPr lang="zh-TW" altLang="en-US" sz="2000" dirty="0" smtClean="0">
                <a:solidFill>
                  <a:srgbClr val="0000FF"/>
                </a:solidFill>
              </a:rPr>
              <a:t>可針對此面向準備什麼資料。</a:t>
            </a:r>
            <a:endParaRPr lang="zh-TW" altLang="en-US" sz="2000" dirty="0">
              <a:solidFill>
                <a:srgbClr val="0000FF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9" name="內容版面配置區 6"/>
          <p:cNvSpPr txBox="1">
            <a:spLocks/>
          </p:cNvSpPr>
          <p:nvPr/>
        </p:nvSpPr>
        <p:spPr>
          <a:xfrm>
            <a:off x="2971800" y="1268760"/>
            <a:ext cx="5920680" cy="510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kumimoji="0" lang="en-US" altLang="zh-TW" sz="2400" b="1" dirty="0" smtClean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1052736"/>
            <a:ext cx="10235901" cy="4632389"/>
          </a:xfrm>
          <a:prstGeom prst="rect">
            <a:avLst/>
          </a:prstGeom>
        </p:spPr>
      </p:pic>
      <p:grpSp>
        <p:nvGrpSpPr>
          <p:cNvPr id="15" name="群組 14"/>
          <p:cNvGrpSpPr/>
          <p:nvPr/>
        </p:nvGrpSpPr>
        <p:grpSpPr>
          <a:xfrm>
            <a:off x="2868905" y="1556792"/>
            <a:ext cx="3863335" cy="3672408"/>
            <a:chOff x="2868905" y="1556792"/>
            <a:chExt cx="3863335" cy="3672408"/>
          </a:xfrm>
        </p:grpSpPr>
        <p:sp>
          <p:nvSpPr>
            <p:cNvPr id="13" name="矩形 12"/>
            <p:cNvSpPr/>
            <p:nvPr/>
          </p:nvSpPr>
          <p:spPr>
            <a:xfrm>
              <a:off x="3851920" y="3717032"/>
              <a:ext cx="2880320" cy="1512168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dirty="0" smtClean="0"/>
            </a:p>
            <a:p>
              <a:pPr algn="ctr"/>
              <a:endParaRPr lang="en-US" altLang="zh-TW" dirty="0"/>
            </a:p>
            <a:p>
              <a:pPr algn="ctr"/>
              <a:endParaRPr lang="en-US" altLang="zh-TW" dirty="0" smtClean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2868905" y="1556792"/>
              <a:ext cx="776673" cy="63563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dirty="0" smtClean="0"/>
            </a:p>
            <a:p>
              <a:pPr algn="ctr"/>
              <a:endParaRPr lang="en-US" altLang="zh-TW" dirty="0"/>
            </a:p>
            <a:p>
              <a:pPr algn="ctr"/>
              <a:endParaRPr lang="en-US" altLang="zh-TW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50797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6. [</a:t>
            </a:r>
            <a:r>
              <a:rPr lang="zh-TW" altLang="en-US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不佳</a:t>
            </a:r>
            <a:r>
              <a:rPr lang="en-US" altLang="zh-TW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lang="zh-TW" altLang="en-US" sz="255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寫法</a:t>
            </a:r>
            <a:endParaRPr lang="zh-TW" altLang="en-US" sz="255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2130552"/>
            <a:ext cx="2242591" cy="4243615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也可使用較籠統的寫法</a:t>
            </a:r>
            <a:endParaRPr lang="zh-TW" altLang="en-US" sz="2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9" name="內容版面配置區 6"/>
          <p:cNvSpPr txBox="1">
            <a:spLocks/>
          </p:cNvSpPr>
          <p:nvPr/>
        </p:nvSpPr>
        <p:spPr>
          <a:xfrm>
            <a:off x="2971800" y="1268760"/>
            <a:ext cx="5920680" cy="510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kumimoji="0" lang="en-US" altLang="zh-TW" sz="2400" b="1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l="-1" r="94819" b="17221"/>
          <a:stretch/>
        </p:blipFill>
        <p:spPr>
          <a:xfrm>
            <a:off x="3074695" y="790039"/>
            <a:ext cx="676305" cy="50152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/>
          <a:srcRect l="62451" b="17221"/>
          <a:stretch/>
        </p:blipFill>
        <p:spPr>
          <a:xfrm>
            <a:off x="3864357" y="790039"/>
            <a:ext cx="4900756" cy="501522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413777" y="790039"/>
            <a:ext cx="2273023" cy="249494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4852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11042</TotalTime>
  <Words>319</Words>
  <Application>Microsoft Office PowerPoint</Application>
  <PresentationFormat>如螢幕大小 (4:3)</PresentationFormat>
  <Paragraphs>93</Paragraphs>
  <Slides>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Wingdings</vt:lpstr>
      <vt:lpstr>清晰度</vt:lpstr>
      <vt:lpstr>審查評量尺規書寫建議</vt:lpstr>
      <vt:lpstr>1. 尺規的面向</vt:lpstr>
      <vt:lpstr>2. 從中間開始</vt:lpstr>
      <vt:lpstr>3. 採相對標準</vt:lpstr>
      <vt:lpstr>4. 避免計點式用語</vt:lpstr>
      <vt:lpstr>5. 必要時 多正面列舉</vt:lpstr>
      <vt:lpstr>6. [不佳]寫法</vt:lpstr>
    </vt:vector>
  </TitlesOfParts>
  <Company>NTNU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725</cp:revision>
  <cp:lastPrinted>2017-12-03T10:58:12Z</cp:lastPrinted>
  <dcterms:created xsi:type="dcterms:W3CDTF">2012-03-06T02:13:28Z</dcterms:created>
  <dcterms:modified xsi:type="dcterms:W3CDTF">2017-12-08T01:11:01Z</dcterms:modified>
</cp:coreProperties>
</file>