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handoutMasterIdLst>
    <p:handoutMasterId r:id="rId34"/>
  </p:handoutMasterIdLst>
  <p:sldIdLst>
    <p:sldId id="256" r:id="rId3"/>
    <p:sldId id="314" r:id="rId5"/>
    <p:sldId id="325" r:id="rId6"/>
    <p:sldId id="273" r:id="rId7"/>
    <p:sldId id="312" r:id="rId8"/>
    <p:sldId id="326" r:id="rId9"/>
    <p:sldId id="316" r:id="rId10"/>
    <p:sldId id="317" r:id="rId11"/>
    <p:sldId id="298" r:id="rId12"/>
    <p:sldId id="319" r:id="rId13"/>
    <p:sldId id="318" r:id="rId14"/>
    <p:sldId id="320" r:id="rId15"/>
    <p:sldId id="321" r:id="rId16"/>
    <p:sldId id="340" r:id="rId17"/>
    <p:sldId id="301" r:id="rId18"/>
    <p:sldId id="324" r:id="rId19"/>
    <p:sldId id="328" r:id="rId20"/>
    <p:sldId id="341" r:id="rId21"/>
    <p:sldId id="342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8" r:id="rId30"/>
    <p:sldId id="337" r:id="rId31"/>
    <p:sldId id="339" r:id="rId32"/>
    <p:sldId id="272" r:id="rId33"/>
  </p:sldIdLst>
  <p:sldSz cx="9144000" cy="6858000" type="screen4x3"/>
  <p:notesSz cx="6805295" cy="9939020"/>
  <p:embeddedFontLst>
    <p:embeddedFont>
      <p:font typeface="Proxima Nova" panose="02000506030000020004"/>
      <p:regular r:id="rId38"/>
    </p:embeddedFont>
    <p:embeddedFont>
      <p:font typeface="微軟正黑體" panose="020B0604030504040204" pitchFamily="34" charset="-120"/>
      <p:regular r:id="rId39"/>
    </p:embeddedFont>
    <p:embeddedFont>
      <p:font typeface="新細明體" panose="02020500000000000000" charset="-120"/>
      <p:regular r:id="rId40"/>
    </p:embeddedFont>
    <p:embeddedFont>
      <p:font typeface="Verdana" panose="020B060403050404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521415D9-36F7-43E2-AB2F-B90AF26B5E84}">
      <p14:sectionLst xmlns:p14="http://schemas.microsoft.com/office/powerpoint/2010/main">
        <p14:section name="預設章節" id="{12E47606-6115-4451-8092-DA5ABA56AC69}">
          <p14:sldIdLst>
            <p14:sldId id="256"/>
            <p14:sldId id="314"/>
            <p14:sldId id="325"/>
            <p14:sldId id="273"/>
            <p14:sldId id="312"/>
            <p14:sldId id="326"/>
            <p14:sldId id="316"/>
            <p14:sldId id="317"/>
            <p14:sldId id="298"/>
            <p14:sldId id="319"/>
            <p14:sldId id="318"/>
            <p14:sldId id="320"/>
            <p14:sldId id="321"/>
            <p14:sldId id="340"/>
            <p14:sldId id="301"/>
            <p14:sldId id="324"/>
            <p14:sldId id="328"/>
            <p14:sldId id="341"/>
            <p14:sldId id="342"/>
            <p14:sldId id="330"/>
            <p14:sldId id="331"/>
            <p14:sldId id="332"/>
            <p14:sldId id="333"/>
            <p14:sldId id="334"/>
            <p14:sldId id="335"/>
            <p14:sldId id="336"/>
            <p14:sldId id="338"/>
            <p14:sldId id="337"/>
            <p14:sldId id="339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59" autoAdjust="0"/>
  </p:normalViewPr>
  <p:slideViewPr>
    <p:cSldViewPr>
      <p:cViewPr varScale="1">
        <p:scale>
          <a:sx n="97" d="100"/>
          <a:sy n="97" d="100"/>
        </p:scale>
        <p:origin x="-193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4" Type="http://schemas.openxmlformats.org/officeDocument/2006/relationships/font" Target="fonts/font7.fntdata"/><Relationship Id="rId43" Type="http://schemas.openxmlformats.org/officeDocument/2006/relationships/font" Target="fonts/font6.fntdata"/><Relationship Id="rId42" Type="http://schemas.openxmlformats.org/officeDocument/2006/relationships/font" Target="fonts/font5.fntdata"/><Relationship Id="rId41" Type="http://schemas.openxmlformats.org/officeDocument/2006/relationships/font" Target="fonts/font4.fntdata"/><Relationship Id="rId40" Type="http://schemas.openxmlformats.org/officeDocument/2006/relationships/font" Target="fonts/font3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2.fntdata"/><Relationship Id="rId38" Type="http://schemas.openxmlformats.org/officeDocument/2006/relationships/font" Target="fonts/font1.fntdata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427A0-7574-4F90-9A35-0FB11A84D83B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A988D6C4-5DE9-474B-A824-D05EA427DCE3}">
      <dgm:prSet phldrT="[文字]"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zh-TW" altLang="en-US" sz="2000" dirty="0" smtClean="0"/>
            <a:t>壹</a:t>
          </a:r>
          <a:endParaRPr lang="zh-TW" altLang="en-US" sz="2000" dirty="0"/>
        </a:p>
      </dgm:t>
    </dgm:pt>
    <dgm:pt modelId="{EB7F1A92-95FF-468C-A9C7-A0413DE685A7}" cxnId="{F674B68C-1790-4DDE-B07B-E2A423B50E7F}" type="parTrans">
      <dgm:prSet/>
      <dgm:spPr/>
      <dgm:t>
        <a:bodyPr/>
        <a:lstStyle/>
        <a:p>
          <a:endParaRPr lang="zh-TW" altLang="en-US"/>
        </a:p>
      </dgm:t>
    </dgm:pt>
    <dgm:pt modelId="{94B24B6A-FFFC-47CB-AFE5-F6472FBA9FDD}" cxnId="{F674B68C-1790-4DDE-B07B-E2A423B50E7F}" type="sibTrans">
      <dgm:prSet/>
      <dgm:spPr/>
      <dgm:t>
        <a:bodyPr/>
        <a:lstStyle/>
        <a:p>
          <a:endParaRPr lang="zh-TW" altLang="en-US"/>
        </a:p>
      </dgm:t>
    </dgm:pt>
    <dgm:pt modelId="{037A0995-88D5-4825-91E3-D749C0FBBF59}">
      <dgm:prSet phldrT="[文字]" custT="1"/>
      <dgm:spPr>
        <a:ln>
          <a:solidFill>
            <a:srgbClr val="00B0F0"/>
          </a:solidFill>
        </a:ln>
      </dgm:spPr>
      <dgm:t>
        <a:bodyPr/>
        <a:lstStyle/>
        <a:p>
          <a:r>
            <a:rPr lang="zh-TW" altLang="en-US" sz="2000" dirty="0" smtClean="0"/>
            <a:t>學系希望收到怎麼樣的學生？</a:t>
          </a:r>
          <a:endParaRPr lang="zh-TW" altLang="en-US" sz="2000" dirty="0"/>
        </a:p>
      </dgm:t>
    </dgm:pt>
    <dgm:pt modelId="{490D113D-7E87-4010-80D8-0474891327C9}" cxnId="{41A300B4-2019-49FD-903D-76C5F3FA6E95}" type="parTrans">
      <dgm:prSet/>
      <dgm:spPr/>
      <dgm:t>
        <a:bodyPr/>
        <a:lstStyle/>
        <a:p>
          <a:endParaRPr lang="zh-TW" altLang="en-US"/>
        </a:p>
      </dgm:t>
    </dgm:pt>
    <dgm:pt modelId="{000F6774-564A-4893-B123-9289D127A30C}" cxnId="{41A300B4-2019-49FD-903D-76C5F3FA6E95}" type="sibTrans">
      <dgm:prSet/>
      <dgm:spPr/>
      <dgm:t>
        <a:bodyPr/>
        <a:lstStyle/>
        <a:p>
          <a:endParaRPr lang="zh-TW" altLang="en-US"/>
        </a:p>
      </dgm:t>
    </dgm:pt>
    <dgm:pt modelId="{5A018DD8-871D-49AE-9D95-44BD481B3C56}">
      <dgm:prSet phldrT="[文字]" custT="1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zh-TW" altLang="en-US" sz="2000" dirty="0" smtClean="0"/>
            <a:t>貳</a:t>
          </a:r>
          <a:endParaRPr lang="zh-TW" altLang="en-US" sz="2000" dirty="0"/>
        </a:p>
      </dgm:t>
    </dgm:pt>
    <dgm:pt modelId="{92412B7A-5121-4BFA-9859-159D2AB747AD}" cxnId="{51A55ADD-599E-4F85-91AE-6197E9FDA986}" type="parTrans">
      <dgm:prSet/>
      <dgm:spPr/>
      <dgm:t>
        <a:bodyPr/>
        <a:lstStyle/>
        <a:p>
          <a:endParaRPr lang="zh-TW" altLang="en-US"/>
        </a:p>
      </dgm:t>
    </dgm:pt>
    <dgm:pt modelId="{A0B37C9E-DCC8-44BC-9819-4E04E5303ECF}" cxnId="{51A55ADD-599E-4F85-91AE-6197E9FDA986}" type="sibTrans">
      <dgm:prSet/>
      <dgm:spPr/>
      <dgm:t>
        <a:bodyPr/>
        <a:lstStyle/>
        <a:p>
          <a:endParaRPr lang="zh-TW" altLang="en-US"/>
        </a:p>
      </dgm:t>
    </dgm:pt>
    <dgm:pt modelId="{2702509A-72CA-4875-8585-7FBD0AD1729D}">
      <dgm:prSet phldrT="[文字]" custT="1"/>
      <dgm:spPr>
        <a:ln>
          <a:solidFill>
            <a:srgbClr val="00B050"/>
          </a:solidFill>
        </a:ln>
      </dgm:spPr>
      <dgm:t>
        <a:bodyPr/>
        <a:lstStyle/>
        <a:p>
          <a:r>
            <a:rPr lang="zh-TW" altLang="en-US" sz="2000" dirty="0" smtClean="0"/>
            <a:t>希望學生在高中階段學會</a:t>
          </a:r>
          <a:r>
            <a:rPr lang="en-US" altLang="zh-TW" sz="2000" dirty="0" smtClean="0"/>
            <a:t>/</a:t>
          </a:r>
          <a:r>
            <a:rPr lang="zh-TW" altLang="en-US" sz="2000" dirty="0" smtClean="0"/>
            <a:t>具備什麼</a:t>
          </a:r>
          <a:endParaRPr lang="zh-TW" altLang="en-US" sz="2000" dirty="0"/>
        </a:p>
      </dgm:t>
    </dgm:pt>
    <dgm:pt modelId="{882136DC-3265-4BF2-A19B-7A9A2E702D92}" cxnId="{193BA60D-0DE7-42E2-96FB-5CC84F7A6FD4}" type="parTrans">
      <dgm:prSet/>
      <dgm:spPr/>
      <dgm:t>
        <a:bodyPr/>
        <a:lstStyle/>
        <a:p>
          <a:endParaRPr lang="zh-TW" altLang="en-US"/>
        </a:p>
      </dgm:t>
    </dgm:pt>
    <dgm:pt modelId="{D8917012-C78A-4B5B-810D-C2CF83BFF6AB}" cxnId="{193BA60D-0DE7-42E2-96FB-5CC84F7A6FD4}" type="sibTrans">
      <dgm:prSet/>
      <dgm:spPr/>
      <dgm:t>
        <a:bodyPr/>
        <a:lstStyle/>
        <a:p>
          <a:endParaRPr lang="zh-TW" altLang="en-US"/>
        </a:p>
      </dgm:t>
    </dgm:pt>
    <dgm:pt modelId="{54AD5193-DD2A-4785-A90C-161B9CCCC83E}">
      <dgm:prSet phldrT="[文字]" custT="1"/>
      <dgm:spPr>
        <a:solidFill>
          <a:srgbClr val="7030A0"/>
        </a:solidFill>
        <a:ln>
          <a:noFill/>
        </a:ln>
      </dgm:spPr>
      <dgm:t>
        <a:bodyPr/>
        <a:lstStyle/>
        <a:p>
          <a:r>
            <a:rPr lang="zh-TW" altLang="en-US" sz="2000" dirty="0" smtClean="0"/>
            <a:t>參</a:t>
          </a:r>
          <a:endParaRPr lang="zh-TW" altLang="en-US" sz="2000" dirty="0"/>
        </a:p>
      </dgm:t>
    </dgm:pt>
    <dgm:pt modelId="{2C51A850-5F7C-4384-BDC2-7F0D5613780B}" cxnId="{DC572234-A57A-4BFD-AEC4-DD0C2695C688}" type="parTrans">
      <dgm:prSet/>
      <dgm:spPr/>
      <dgm:t>
        <a:bodyPr/>
        <a:lstStyle/>
        <a:p>
          <a:endParaRPr lang="zh-TW" altLang="en-US"/>
        </a:p>
      </dgm:t>
    </dgm:pt>
    <dgm:pt modelId="{FDE5FE66-0E14-4C4B-8D47-90A3D090DFF9}" cxnId="{DC572234-A57A-4BFD-AEC4-DD0C2695C688}" type="sibTrans">
      <dgm:prSet/>
      <dgm:spPr/>
      <dgm:t>
        <a:bodyPr/>
        <a:lstStyle/>
        <a:p>
          <a:endParaRPr lang="zh-TW" altLang="en-US"/>
        </a:p>
      </dgm:t>
    </dgm:pt>
    <dgm:pt modelId="{F9A58E43-9791-4DDE-BC09-D363F0B7ABE4}">
      <dgm:prSet phldrT="[文字]" custT="1"/>
      <dgm:spPr>
        <a:ln>
          <a:solidFill>
            <a:srgbClr val="7030A0"/>
          </a:solidFill>
        </a:ln>
      </dgm:spPr>
      <dgm:t>
        <a:bodyPr/>
        <a:lstStyle/>
        <a:p>
          <a:r>
            <a:rPr lang="zh-TW" altLang="en-US" sz="2000" dirty="0" smtClean="0"/>
            <a:t>希望學生在書審時呈現哪些資料</a:t>
          </a:r>
          <a:endParaRPr lang="zh-TW" altLang="en-US" sz="2000" dirty="0"/>
        </a:p>
      </dgm:t>
    </dgm:pt>
    <dgm:pt modelId="{6C536520-4058-42C2-9827-7B7C74B2134D}" cxnId="{BB171C13-1FD7-42E6-B18A-78218BA56EAF}" type="parTrans">
      <dgm:prSet/>
      <dgm:spPr/>
      <dgm:t>
        <a:bodyPr/>
        <a:lstStyle/>
        <a:p>
          <a:endParaRPr lang="zh-TW" altLang="en-US"/>
        </a:p>
      </dgm:t>
    </dgm:pt>
    <dgm:pt modelId="{5BEFB8FB-CF40-4365-BD2D-82ABB01472CA}" cxnId="{BB171C13-1FD7-42E6-B18A-78218BA56EAF}" type="sibTrans">
      <dgm:prSet/>
      <dgm:spPr/>
      <dgm:t>
        <a:bodyPr/>
        <a:lstStyle/>
        <a:p>
          <a:endParaRPr lang="zh-TW" altLang="en-US"/>
        </a:p>
      </dgm:t>
    </dgm:pt>
    <dgm:pt modelId="{4A901F18-F1F2-4019-8E77-D1F17F0DD762}">
      <dgm:prSet phldrT="[文字]" custT="1"/>
      <dgm:spPr>
        <a:ln>
          <a:noFill/>
        </a:ln>
      </dgm:spPr>
      <dgm:t>
        <a:bodyPr/>
        <a:lstStyle/>
        <a:p>
          <a:r>
            <a:rPr lang="zh-TW" altLang="en-US" sz="2000" dirty="0" smtClean="0"/>
            <a:t>肆</a:t>
          </a:r>
          <a:endParaRPr lang="zh-TW" altLang="en-US" sz="2000" dirty="0"/>
        </a:p>
      </dgm:t>
    </dgm:pt>
    <dgm:pt modelId="{D4DF89A9-FB6C-4F9B-8C0D-3552B289B27C}" cxnId="{50AC6B62-8795-4F10-99EB-2778EA532CD6}" type="parTrans">
      <dgm:prSet/>
      <dgm:spPr/>
      <dgm:t>
        <a:bodyPr/>
        <a:lstStyle/>
        <a:p>
          <a:endParaRPr lang="zh-TW" altLang="en-US"/>
        </a:p>
      </dgm:t>
    </dgm:pt>
    <dgm:pt modelId="{ADD53A28-3995-43DE-87D8-A6D399121DB5}" cxnId="{50AC6B62-8795-4F10-99EB-2778EA532CD6}" type="sibTrans">
      <dgm:prSet/>
      <dgm:spPr/>
      <dgm:t>
        <a:bodyPr/>
        <a:lstStyle/>
        <a:p>
          <a:endParaRPr lang="zh-TW" altLang="en-US"/>
        </a:p>
      </dgm:t>
    </dgm:pt>
    <dgm:pt modelId="{D661166B-9C33-45B2-B412-74789EA202F1}">
      <dgm:prSet phldrT="[文字]" custT="1"/>
      <dgm:spPr>
        <a:ln>
          <a:solidFill>
            <a:srgbClr val="FF6600"/>
          </a:solidFill>
        </a:ln>
      </dgm:spPr>
      <dgm:t>
        <a:bodyPr/>
        <a:lstStyle/>
        <a:p>
          <a:r>
            <a:rPr lang="zh-TW" altLang="en-US" sz="2000" dirty="0" smtClean="0"/>
            <a:t>如何區分學生的表現水準</a:t>
          </a:r>
          <a:endParaRPr lang="zh-TW" altLang="en-US" sz="2000" dirty="0"/>
        </a:p>
      </dgm:t>
    </dgm:pt>
    <dgm:pt modelId="{CF99143E-C433-401F-8228-BD8BF606A644}" cxnId="{070906FF-128A-4815-8F82-5A29EF7692BC}" type="parTrans">
      <dgm:prSet/>
      <dgm:spPr/>
      <dgm:t>
        <a:bodyPr/>
        <a:lstStyle/>
        <a:p>
          <a:endParaRPr lang="zh-TW" altLang="en-US"/>
        </a:p>
      </dgm:t>
    </dgm:pt>
    <dgm:pt modelId="{43914672-C074-4BDB-AB46-FCB8D9D65554}" cxnId="{070906FF-128A-4815-8F82-5A29EF7692BC}" type="sibTrans">
      <dgm:prSet/>
      <dgm:spPr/>
      <dgm:t>
        <a:bodyPr/>
        <a:lstStyle/>
        <a:p>
          <a:endParaRPr lang="zh-TW" altLang="en-US"/>
        </a:p>
      </dgm:t>
    </dgm:pt>
    <dgm:pt modelId="{C0D878CB-41BA-42AC-9583-16DD83DF8759}" type="pres">
      <dgm:prSet presAssocID="{350427A0-7574-4F90-9A35-0FB11A84D83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F5477DE-792F-4682-A480-3B0D8F8570C8}" type="pres">
      <dgm:prSet presAssocID="{A988D6C4-5DE9-474B-A824-D05EA427DCE3}" presName="composite" presStyleCnt="0"/>
      <dgm:spPr/>
    </dgm:pt>
    <dgm:pt modelId="{E4C56267-3EE3-4599-B676-DF20BB32D781}" type="pres">
      <dgm:prSet presAssocID="{A988D6C4-5DE9-474B-A824-D05EA427DCE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ED827A-E35B-478A-AFFA-6E7E299FFA82}" type="pres">
      <dgm:prSet presAssocID="{A988D6C4-5DE9-474B-A824-D05EA427DCE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A4051A-886D-4E04-871D-0F2528C0F63A}" type="pres">
      <dgm:prSet presAssocID="{94B24B6A-FFFC-47CB-AFE5-F6472FBA9FDD}" presName="sp" presStyleCnt="0"/>
      <dgm:spPr/>
    </dgm:pt>
    <dgm:pt modelId="{8C77FE72-F9F6-4368-8832-48C733CA69AA}" type="pres">
      <dgm:prSet presAssocID="{5A018DD8-871D-49AE-9D95-44BD481B3C56}" presName="composite" presStyleCnt="0"/>
      <dgm:spPr/>
    </dgm:pt>
    <dgm:pt modelId="{EEF3E084-2763-4E17-9EDE-B0AE3874852B}" type="pres">
      <dgm:prSet presAssocID="{5A018DD8-871D-49AE-9D95-44BD481B3C5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D2C536-8703-4E9A-95B2-B2DA2FD0C860}" type="pres">
      <dgm:prSet presAssocID="{5A018DD8-871D-49AE-9D95-44BD481B3C5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A31596-1FCD-4997-9F50-C2A5C29646EF}" type="pres">
      <dgm:prSet presAssocID="{A0B37C9E-DCC8-44BC-9819-4E04E5303ECF}" presName="sp" presStyleCnt="0"/>
      <dgm:spPr/>
    </dgm:pt>
    <dgm:pt modelId="{7A3F3B95-7C06-4966-A5C4-62DE1FA83935}" type="pres">
      <dgm:prSet presAssocID="{54AD5193-DD2A-4785-A90C-161B9CCCC83E}" presName="composite" presStyleCnt="0"/>
      <dgm:spPr/>
    </dgm:pt>
    <dgm:pt modelId="{CB37A674-EE27-4FFE-9C03-6ADBB18CFDFB}" type="pres">
      <dgm:prSet presAssocID="{54AD5193-DD2A-4785-A90C-161B9CCCC83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0F3AF4-1AB3-456C-A4B2-FB65393954CA}" type="pres">
      <dgm:prSet presAssocID="{54AD5193-DD2A-4785-A90C-161B9CCCC83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4B50B9-9F1E-4403-94BB-11619E3CE404}" type="pres">
      <dgm:prSet presAssocID="{FDE5FE66-0E14-4C4B-8D47-90A3D090DFF9}" presName="sp" presStyleCnt="0"/>
      <dgm:spPr/>
    </dgm:pt>
    <dgm:pt modelId="{AFFC39AE-AAC2-4366-916F-3D7F03325118}" type="pres">
      <dgm:prSet presAssocID="{4A901F18-F1F2-4019-8E77-D1F17F0DD762}" presName="composite" presStyleCnt="0"/>
      <dgm:spPr/>
    </dgm:pt>
    <dgm:pt modelId="{9DD25BB6-A3A0-4FF4-A2BD-963B939AB893}" type="pres">
      <dgm:prSet presAssocID="{4A901F18-F1F2-4019-8E77-D1F17F0DD76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A35976-D275-416B-9154-4BFCD01C0DCA}" type="pres">
      <dgm:prSet presAssocID="{4A901F18-F1F2-4019-8E77-D1F17F0DD76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A69CEC4-0171-4C4C-B84D-E519C85B4B90}" type="presOf" srcId="{2702509A-72CA-4875-8585-7FBD0AD1729D}" destId="{59D2C536-8703-4E9A-95B2-B2DA2FD0C860}" srcOrd="0" destOrd="0" presId="urn:microsoft.com/office/officeart/2005/8/layout/chevron2"/>
    <dgm:cxn modelId="{93592C5D-7938-4463-B86D-18EA5825D8FF}" type="presOf" srcId="{D661166B-9C33-45B2-B412-74789EA202F1}" destId="{35A35976-D275-416B-9154-4BFCD01C0DCA}" srcOrd="0" destOrd="0" presId="urn:microsoft.com/office/officeart/2005/8/layout/chevron2"/>
    <dgm:cxn modelId="{1F49175D-E892-4EE9-A7CE-3411E9C2DAE3}" type="presOf" srcId="{037A0995-88D5-4825-91E3-D749C0FBBF59}" destId="{80ED827A-E35B-478A-AFFA-6E7E299FFA82}" srcOrd="0" destOrd="0" presId="urn:microsoft.com/office/officeart/2005/8/layout/chevron2"/>
    <dgm:cxn modelId="{513EF171-D532-4256-8DB1-8D0C076C367F}" type="presOf" srcId="{4A901F18-F1F2-4019-8E77-D1F17F0DD762}" destId="{9DD25BB6-A3A0-4FF4-A2BD-963B939AB893}" srcOrd="0" destOrd="0" presId="urn:microsoft.com/office/officeart/2005/8/layout/chevron2"/>
    <dgm:cxn modelId="{070906FF-128A-4815-8F82-5A29EF7692BC}" srcId="{4A901F18-F1F2-4019-8E77-D1F17F0DD762}" destId="{D661166B-9C33-45B2-B412-74789EA202F1}" srcOrd="0" destOrd="0" parTransId="{CF99143E-C433-401F-8228-BD8BF606A644}" sibTransId="{43914672-C074-4BDB-AB46-FCB8D9D65554}"/>
    <dgm:cxn modelId="{51A55ADD-599E-4F85-91AE-6197E9FDA986}" srcId="{350427A0-7574-4F90-9A35-0FB11A84D83B}" destId="{5A018DD8-871D-49AE-9D95-44BD481B3C56}" srcOrd="1" destOrd="0" parTransId="{92412B7A-5121-4BFA-9859-159D2AB747AD}" sibTransId="{A0B37C9E-DCC8-44BC-9819-4E04E5303ECF}"/>
    <dgm:cxn modelId="{41A300B4-2019-49FD-903D-76C5F3FA6E95}" srcId="{A988D6C4-5DE9-474B-A824-D05EA427DCE3}" destId="{037A0995-88D5-4825-91E3-D749C0FBBF59}" srcOrd="0" destOrd="0" parTransId="{490D113D-7E87-4010-80D8-0474891327C9}" sibTransId="{000F6774-564A-4893-B123-9289D127A30C}"/>
    <dgm:cxn modelId="{8D021940-FD7A-4D21-B705-E2C8BB0CD4CB}" type="presOf" srcId="{54AD5193-DD2A-4785-A90C-161B9CCCC83E}" destId="{CB37A674-EE27-4FFE-9C03-6ADBB18CFDFB}" srcOrd="0" destOrd="0" presId="urn:microsoft.com/office/officeart/2005/8/layout/chevron2"/>
    <dgm:cxn modelId="{50AC6B62-8795-4F10-99EB-2778EA532CD6}" srcId="{350427A0-7574-4F90-9A35-0FB11A84D83B}" destId="{4A901F18-F1F2-4019-8E77-D1F17F0DD762}" srcOrd="3" destOrd="0" parTransId="{D4DF89A9-FB6C-4F9B-8C0D-3552B289B27C}" sibTransId="{ADD53A28-3995-43DE-87D8-A6D399121DB5}"/>
    <dgm:cxn modelId="{193BA60D-0DE7-42E2-96FB-5CC84F7A6FD4}" srcId="{5A018DD8-871D-49AE-9D95-44BD481B3C56}" destId="{2702509A-72CA-4875-8585-7FBD0AD1729D}" srcOrd="0" destOrd="0" parTransId="{882136DC-3265-4BF2-A19B-7A9A2E702D92}" sibTransId="{D8917012-C78A-4B5B-810D-C2CF83BFF6AB}"/>
    <dgm:cxn modelId="{BB171C13-1FD7-42E6-B18A-78218BA56EAF}" srcId="{54AD5193-DD2A-4785-A90C-161B9CCCC83E}" destId="{F9A58E43-9791-4DDE-BC09-D363F0B7ABE4}" srcOrd="0" destOrd="0" parTransId="{6C536520-4058-42C2-9827-7B7C74B2134D}" sibTransId="{5BEFB8FB-CF40-4365-BD2D-82ABB01472CA}"/>
    <dgm:cxn modelId="{19F4E631-6B81-4FA6-A42C-5FDA57E84C5D}" type="presOf" srcId="{A988D6C4-5DE9-474B-A824-D05EA427DCE3}" destId="{E4C56267-3EE3-4599-B676-DF20BB32D781}" srcOrd="0" destOrd="0" presId="urn:microsoft.com/office/officeart/2005/8/layout/chevron2"/>
    <dgm:cxn modelId="{F6D17712-EDB8-4792-869C-26700470C367}" type="presOf" srcId="{5A018DD8-871D-49AE-9D95-44BD481B3C56}" destId="{EEF3E084-2763-4E17-9EDE-B0AE3874852B}" srcOrd="0" destOrd="0" presId="urn:microsoft.com/office/officeart/2005/8/layout/chevron2"/>
    <dgm:cxn modelId="{CF94C13B-1B6B-475E-AF38-B61632FAC946}" type="presOf" srcId="{F9A58E43-9791-4DDE-BC09-D363F0B7ABE4}" destId="{C10F3AF4-1AB3-456C-A4B2-FB65393954CA}" srcOrd="0" destOrd="0" presId="urn:microsoft.com/office/officeart/2005/8/layout/chevron2"/>
    <dgm:cxn modelId="{DC572234-A57A-4BFD-AEC4-DD0C2695C688}" srcId="{350427A0-7574-4F90-9A35-0FB11A84D83B}" destId="{54AD5193-DD2A-4785-A90C-161B9CCCC83E}" srcOrd="2" destOrd="0" parTransId="{2C51A850-5F7C-4384-BDC2-7F0D5613780B}" sibTransId="{FDE5FE66-0E14-4C4B-8D47-90A3D090DFF9}"/>
    <dgm:cxn modelId="{F674B68C-1790-4DDE-B07B-E2A423B50E7F}" srcId="{350427A0-7574-4F90-9A35-0FB11A84D83B}" destId="{A988D6C4-5DE9-474B-A824-D05EA427DCE3}" srcOrd="0" destOrd="0" parTransId="{EB7F1A92-95FF-468C-A9C7-A0413DE685A7}" sibTransId="{94B24B6A-FFFC-47CB-AFE5-F6472FBA9FDD}"/>
    <dgm:cxn modelId="{8435A12D-D736-43E2-99DC-D770C8AB9791}" type="presOf" srcId="{350427A0-7574-4F90-9A35-0FB11A84D83B}" destId="{C0D878CB-41BA-42AC-9583-16DD83DF8759}" srcOrd="0" destOrd="0" presId="urn:microsoft.com/office/officeart/2005/8/layout/chevron2"/>
    <dgm:cxn modelId="{D4FCD681-5EE4-4E1B-9E08-EE3D49899473}" type="presParOf" srcId="{C0D878CB-41BA-42AC-9583-16DD83DF8759}" destId="{7F5477DE-792F-4682-A480-3B0D8F8570C8}" srcOrd="0" destOrd="0" presId="urn:microsoft.com/office/officeart/2005/8/layout/chevron2"/>
    <dgm:cxn modelId="{8E9F000D-2355-4678-A33F-165C6D0CFC99}" type="presParOf" srcId="{7F5477DE-792F-4682-A480-3B0D8F8570C8}" destId="{E4C56267-3EE3-4599-B676-DF20BB32D781}" srcOrd="0" destOrd="0" presId="urn:microsoft.com/office/officeart/2005/8/layout/chevron2"/>
    <dgm:cxn modelId="{1C0B4CC4-EB76-45C5-8E41-88382035B550}" type="presParOf" srcId="{7F5477DE-792F-4682-A480-3B0D8F8570C8}" destId="{80ED827A-E35B-478A-AFFA-6E7E299FFA82}" srcOrd="1" destOrd="0" presId="urn:microsoft.com/office/officeart/2005/8/layout/chevron2"/>
    <dgm:cxn modelId="{D0444BAC-55B6-4AF9-B57C-61ACA98911BE}" type="presParOf" srcId="{C0D878CB-41BA-42AC-9583-16DD83DF8759}" destId="{90A4051A-886D-4E04-871D-0F2528C0F63A}" srcOrd="1" destOrd="0" presId="urn:microsoft.com/office/officeart/2005/8/layout/chevron2"/>
    <dgm:cxn modelId="{B277A605-C56A-4385-A4F9-735C60B5D31A}" type="presParOf" srcId="{C0D878CB-41BA-42AC-9583-16DD83DF8759}" destId="{8C77FE72-F9F6-4368-8832-48C733CA69AA}" srcOrd="2" destOrd="0" presId="urn:microsoft.com/office/officeart/2005/8/layout/chevron2"/>
    <dgm:cxn modelId="{73E93628-049C-4D89-AA37-4D92E1709D57}" type="presParOf" srcId="{8C77FE72-F9F6-4368-8832-48C733CA69AA}" destId="{EEF3E084-2763-4E17-9EDE-B0AE3874852B}" srcOrd="0" destOrd="0" presId="urn:microsoft.com/office/officeart/2005/8/layout/chevron2"/>
    <dgm:cxn modelId="{3806D0C3-BB9D-49A4-BA43-2D16E35FF3AE}" type="presParOf" srcId="{8C77FE72-F9F6-4368-8832-48C733CA69AA}" destId="{59D2C536-8703-4E9A-95B2-B2DA2FD0C860}" srcOrd="1" destOrd="0" presId="urn:microsoft.com/office/officeart/2005/8/layout/chevron2"/>
    <dgm:cxn modelId="{782EB906-CE55-48E9-9E42-A5B4C049407F}" type="presParOf" srcId="{C0D878CB-41BA-42AC-9583-16DD83DF8759}" destId="{01A31596-1FCD-4997-9F50-C2A5C29646EF}" srcOrd="3" destOrd="0" presId="urn:microsoft.com/office/officeart/2005/8/layout/chevron2"/>
    <dgm:cxn modelId="{46B7B216-8149-417D-BDDC-84CB1BE13F5E}" type="presParOf" srcId="{C0D878CB-41BA-42AC-9583-16DD83DF8759}" destId="{7A3F3B95-7C06-4966-A5C4-62DE1FA83935}" srcOrd="4" destOrd="0" presId="urn:microsoft.com/office/officeart/2005/8/layout/chevron2"/>
    <dgm:cxn modelId="{350529F5-8313-440E-92C8-DFCCD8FA8B87}" type="presParOf" srcId="{7A3F3B95-7C06-4966-A5C4-62DE1FA83935}" destId="{CB37A674-EE27-4FFE-9C03-6ADBB18CFDFB}" srcOrd="0" destOrd="0" presId="urn:microsoft.com/office/officeart/2005/8/layout/chevron2"/>
    <dgm:cxn modelId="{671E4276-5F46-4C17-9327-4584B247BEC8}" type="presParOf" srcId="{7A3F3B95-7C06-4966-A5C4-62DE1FA83935}" destId="{C10F3AF4-1AB3-456C-A4B2-FB65393954CA}" srcOrd="1" destOrd="0" presId="urn:microsoft.com/office/officeart/2005/8/layout/chevron2"/>
    <dgm:cxn modelId="{40094D68-7DF3-4B5C-887B-6E09CA4169A6}" type="presParOf" srcId="{C0D878CB-41BA-42AC-9583-16DD83DF8759}" destId="{AA4B50B9-9F1E-4403-94BB-11619E3CE404}" srcOrd="5" destOrd="0" presId="urn:microsoft.com/office/officeart/2005/8/layout/chevron2"/>
    <dgm:cxn modelId="{934189CB-2879-44DE-AE42-00DFA2F85E8F}" type="presParOf" srcId="{C0D878CB-41BA-42AC-9583-16DD83DF8759}" destId="{AFFC39AE-AAC2-4366-916F-3D7F03325118}" srcOrd="6" destOrd="0" presId="urn:microsoft.com/office/officeart/2005/8/layout/chevron2"/>
    <dgm:cxn modelId="{77A442F5-4DD0-4B19-8383-F362E36E5A41}" type="presParOf" srcId="{AFFC39AE-AAC2-4366-916F-3D7F03325118}" destId="{9DD25BB6-A3A0-4FF4-A2BD-963B939AB893}" srcOrd="0" destOrd="0" presId="urn:microsoft.com/office/officeart/2005/8/layout/chevron2"/>
    <dgm:cxn modelId="{4EEC7C19-010A-4EC1-B16A-37AC76AB6802}" type="presParOf" srcId="{AFFC39AE-AAC2-4366-916F-3D7F03325118}" destId="{35A35976-D275-416B-9154-4BFCD01C0DCA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0427A0-7574-4F90-9A35-0FB11A84D83B}" type="doc">
      <dgm:prSet loTypeId="urn:microsoft.com/office/officeart/2005/8/layout/chevron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A988D6C4-5DE9-474B-A824-D05EA427DCE3}">
      <dgm:prSet phldrT="[文字]" custT="1"/>
      <dgm:spPr>
        <a:solidFill>
          <a:srgbClr val="00B0F0"/>
        </a:solidFill>
        <a:ln>
          <a:noFill/>
        </a:ln>
      </dgm:spPr>
      <dgm:t>
        <a:bodyPr/>
        <a:lstStyle/>
        <a:p>
          <a:r>
            <a:rPr lang="en-US" altLang="zh-TW" sz="1800" dirty="0" smtClean="0"/>
            <a:t>108.08</a:t>
          </a:r>
          <a:endParaRPr lang="zh-TW" altLang="en-US" sz="1800" dirty="0"/>
        </a:p>
      </dgm:t>
    </dgm:pt>
    <dgm:pt modelId="{EB7F1A92-95FF-468C-A9C7-A0413DE685A7}" cxnId="{F674B68C-1790-4DDE-B07B-E2A423B50E7F}" type="parTrans">
      <dgm:prSet/>
      <dgm:spPr/>
      <dgm:t>
        <a:bodyPr/>
        <a:lstStyle/>
        <a:p>
          <a:endParaRPr lang="zh-TW" altLang="en-US"/>
        </a:p>
      </dgm:t>
    </dgm:pt>
    <dgm:pt modelId="{94B24B6A-FFFC-47CB-AFE5-F6472FBA9FDD}" cxnId="{F674B68C-1790-4DDE-B07B-E2A423B50E7F}" type="sibTrans">
      <dgm:prSet/>
      <dgm:spPr/>
      <dgm:t>
        <a:bodyPr/>
        <a:lstStyle/>
        <a:p>
          <a:endParaRPr lang="zh-TW" altLang="en-US"/>
        </a:p>
      </dgm:t>
    </dgm:pt>
    <dgm:pt modelId="{037A0995-88D5-4825-91E3-D749C0FBBF59}">
      <dgm:prSet phldrT="[文字]" custT="1"/>
      <dgm:spPr>
        <a:ln>
          <a:solidFill>
            <a:srgbClr val="00B0F0"/>
          </a:solidFill>
        </a:ln>
      </dgm:spPr>
      <dgm:t>
        <a:bodyPr/>
        <a:lstStyle/>
        <a:p>
          <a:r>
            <a:rPr lang="zh-TW" altLang="en-US" sz="2000" dirty="0" smtClean="0"/>
            <a:t>公告學習歷程參採核心資料草案 </a:t>
          </a:r>
          <a:r>
            <a:rPr lang="en-US" altLang="zh-TW" sz="2000" dirty="0" smtClean="0"/>
            <a:t>(</a:t>
          </a:r>
          <a:r>
            <a:rPr lang="zh-TW" altLang="en-US" sz="2000" dirty="0" smtClean="0"/>
            <a:t>已完成</a:t>
          </a:r>
          <a:r>
            <a:rPr lang="en-US" altLang="zh-TW" sz="2000" dirty="0" smtClean="0"/>
            <a:t>)</a:t>
          </a:r>
          <a:endParaRPr lang="zh-TW" altLang="en-US" sz="2000" dirty="0"/>
        </a:p>
      </dgm:t>
    </dgm:pt>
    <dgm:pt modelId="{490D113D-7E87-4010-80D8-0474891327C9}" cxnId="{41A300B4-2019-49FD-903D-76C5F3FA6E95}" type="parTrans">
      <dgm:prSet/>
      <dgm:spPr/>
      <dgm:t>
        <a:bodyPr/>
        <a:lstStyle/>
        <a:p>
          <a:endParaRPr lang="zh-TW" altLang="en-US"/>
        </a:p>
      </dgm:t>
    </dgm:pt>
    <dgm:pt modelId="{000F6774-564A-4893-B123-9289D127A30C}" cxnId="{41A300B4-2019-49FD-903D-76C5F3FA6E95}" type="sibTrans">
      <dgm:prSet/>
      <dgm:spPr/>
      <dgm:t>
        <a:bodyPr/>
        <a:lstStyle/>
        <a:p>
          <a:endParaRPr lang="zh-TW" altLang="en-US"/>
        </a:p>
      </dgm:t>
    </dgm:pt>
    <dgm:pt modelId="{5A018DD8-871D-49AE-9D95-44BD481B3C56}">
      <dgm:prSet phldrT="[文字]" custT="1"/>
      <dgm:spPr>
        <a:solidFill>
          <a:srgbClr val="00B050"/>
        </a:solidFill>
        <a:ln>
          <a:noFill/>
        </a:ln>
      </dgm:spPr>
      <dgm:t>
        <a:bodyPr/>
        <a:lstStyle/>
        <a:p>
          <a:r>
            <a:rPr lang="en-US" altLang="zh-TW" sz="1800" dirty="0" smtClean="0"/>
            <a:t>108.11</a:t>
          </a:r>
          <a:endParaRPr lang="zh-TW" altLang="en-US" sz="1800" dirty="0"/>
        </a:p>
      </dgm:t>
    </dgm:pt>
    <dgm:pt modelId="{92412B7A-5121-4BFA-9859-159D2AB747AD}" cxnId="{51A55ADD-599E-4F85-91AE-6197E9FDA986}" type="parTrans">
      <dgm:prSet/>
      <dgm:spPr/>
      <dgm:t>
        <a:bodyPr/>
        <a:lstStyle/>
        <a:p>
          <a:endParaRPr lang="zh-TW" altLang="en-US"/>
        </a:p>
      </dgm:t>
    </dgm:pt>
    <dgm:pt modelId="{A0B37C9E-DCC8-44BC-9819-4E04E5303ECF}" cxnId="{51A55ADD-599E-4F85-91AE-6197E9FDA986}" type="sibTrans">
      <dgm:prSet/>
      <dgm:spPr/>
      <dgm:t>
        <a:bodyPr/>
        <a:lstStyle/>
        <a:p>
          <a:endParaRPr lang="zh-TW" altLang="en-US"/>
        </a:p>
      </dgm:t>
    </dgm:pt>
    <dgm:pt modelId="{2702509A-72CA-4875-8585-7FBD0AD1729D}">
      <dgm:prSet phldrT="[文字]" custT="1"/>
      <dgm:spPr>
        <a:ln>
          <a:solidFill>
            <a:srgbClr val="00B050"/>
          </a:solidFill>
        </a:ln>
      </dgm:spPr>
      <dgm:t>
        <a:bodyPr/>
        <a:lstStyle/>
        <a:p>
          <a:r>
            <a:rPr lang="zh-TW" altLang="en-US" sz="2000" dirty="0" smtClean="0"/>
            <a:t>公告學系建議準備方向 </a:t>
          </a:r>
          <a:r>
            <a:rPr lang="en-US" altLang="zh-TW" sz="2000" dirty="0" smtClean="0"/>
            <a:t>(</a:t>
          </a:r>
          <a:r>
            <a:rPr lang="zh-TW" altLang="en-US" sz="2000" dirty="0" smtClean="0"/>
            <a:t>學習歷程參採說明修正</a:t>
          </a:r>
          <a:r>
            <a:rPr lang="en-US" altLang="zh-TW" sz="2000" dirty="0" smtClean="0"/>
            <a:t>)</a:t>
          </a:r>
          <a:endParaRPr lang="zh-TW" altLang="en-US" sz="2000" dirty="0"/>
        </a:p>
      </dgm:t>
    </dgm:pt>
    <dgm:pt modelId="{882136DC-3265-4BF2-A19B-7A9A2E702D92}" cxnId="{193BA60D-0DE7-42E2-96FB-5CC84F7A6FD4}" type="parTrans">
      <dgm:prSet/>
      <dgm:spPr/>
      <dgm:t>
        <a:bodyPr/>
        <a:lstStyle/>
        <a:p>
          <a:endParaRPr lang="zh-TW" altLang="en-US"/>
        </a:p>
      </dgm:t>
    </dgm:pt>
    <dgm:pt modelId="{D8917012-C78A-4B5B-810D-C2CF83BFF6AB}" cxnId="{193BA60D-0DE7-42E2-96FB-5CC84F7A6FD4}" type="sibTrans">
      <dgm:prSet/>
      <dgm:spPr/>
      <dgm:t>
        <a:bodyPr/>
        <a:lstStyle/>
        <a:p>
          <a:endParaRPr lang="zh-TW" altLang="en-US"/>
        </a:p>
      </dgm:t>
    </dgm:pt>
    <dgm:pt modelId="{54AD5193-DD2A-4785-A90C-161B9CCCC83E}">
      <dgm:prSet phldrT="[文字]" custT="1"/>
      <dgm:spPr>
        <a:solidFill>
          <a:srgbClr val="7030A0"/>
        </a:solidFill>
        <a:ln>
          <a:noFill/>
        </a:ln>
      </dgm:spPr>
      <dgm:t>
        <a:bodyPr/>
        <a:lstStyle/>
        <a:p>
          <a:r>
            <a:rPr lang="en-US" altLang="zh-TW" sz="1800" dirty="0" smtClean="0"/>
            <a:t>109.04</a:t>
          </a:r>
          <a:endParaRPr lang="zh-TW" altLang="en-US" sz="1800" dirty="0"/>
        </a:p>
      </dgm:t>
    </dgm:pt>
    <dgm:pt modelId="{2C51A850-5F7C-4384-BDC2-7F0D5613780B}" cxnId="{DC572234-A57A-4BFD-AEC4-DD0C2695C688}" type="parTrans">
      <dgm:prSet/>
      <dgm:spPr/>
      <dgm:t>
        <a:bodyPr/>
        <a:lstStyle/>
        <a:p>
          <a:endParaRPr lang="zh-TW" altLang="en-US"/>
        </a:p>
      </dgm:t>
    </dgm:pt>
    <dgm:pt modelId="{FDE5FE66-0E14-4C4B-8D47-90A3D090DFF9}" cxnId="{DC572234-A57A-4BFD-AEC4-DD0C2695C688}" type="sibTrans">
      <dgm:prSet/>
      <dgm:spPr/>
      <dgm:t>
        <a:bodyPr/>
        <a:lstStyle/>
        <a:p>
          <a:endParaRPr lang="zh-TW" altLang="en-US"/>
        </a:p>
      </dgm:t>
    </dgm:pt>
    <dgm:pt modelId="{F9A58E43-9791-4DDE-BC09-D363F0B7ABE4}">
      <dgm:prSet phldrT="[文字]" custT="1"/>
      <dgm:spPr>
        <a:ln>
          <a:solidFill>
            <a:srgbClr val="7030A0"/>
          </a:solidFill>
        </a:ln>
      </dgm:spPr>
      <dgm:t>
        <a:bodyPr/>
        <a:lstStyle/>
        <a:p>
          <a:pPr>
            <a:lnSpc>
              <a:spcPct val="60000"/>
            </a:lnSpc>
          </a:pPr>
          <a:r>
            <a:rPr lang="zh-TW" altLang="en-US" sz="2000" dirty="0" smtClean="0"/>
            <a:t>第一階段學測數學參採：數學</a:t>
          </a:r>
          <a:r>
            <a:rPr lang="en-US" altLang="zh-TW" sz="2000" dirty="0" smtClean="0"/>
            <a:t>A</a:t>
          </a:r>
          <a:r>
            <a:rPr lang="zh-TW" altLang="en-US" sz="2000" dirty="0" smtClean="0"/>
            <a:t>、數學</a:t>
          </a:r>
          <a:r>
            <a:rPr lang="en-US" altLang="zh-TW" sz="2000" dirty="0" smtClean="0"/>
            <a:t>B</a:t>
          </a:r>
          <a:r>
            <a:rPr lang="zh-TW" altLang="en-US" sz="2000" dirty="0" smtClean="0"/>
            <a:t>、或不參採</a:t>
          </a:r>
          <a:endParaRPr lang="zh-TW" altLang="en-US" sz="2000" dirty="0"/>
        </a:p>
      </dgm:t>
    </dgm:pt>
    <dgm:pt modelId="{6C536520-4058-42C2-9827-7B7C74B2134D}" cxnId="{BB171C13-1FD7-42E6-B18A-78218BA56EAF}" type="parTrans">
      <dgm:prSet/>
      <dgm:spPr/>
      <dgm:t>
        <a:bodyPr/>
        <a:lstStyle/>
        <a:p>
          <a:endParaRPr lang="zh-TW" altLang="en-US"/>
        </a:p>
      </dgm:t>
    </dgm:pt>
    <dgm:pt modelId="{5BEFB8FB-CF40-4365-BD2D-82ABB01472CA}" cxnId="{BB171C13-1FD7-42E6-B18A-78218BA56EAF}" type="sibTrans">
      <dgm:prSet/>
      <dgm:spPr/>
      <dgm:t>
        <a:bodyPr/>
        <a:lstStyle/>
        <a:p>
          <a:endParaRPr lang="zh-TW" altLang="en-US"/>
        </a:p>
      </dgm:t>
    </dgm:pt>
    <dgm:pt modelId="{4A901F18-F1F2-4019-8E77-D1F17F0DD762}">
      <dgm:prSet phldrT="[文字]" custT="1"/>
      <dgm:spPr>
        <a:ln>
          <a:noFill/>
        </a:ln>
      </dgm:spPr>
      <dgm:t>
        <a:bodyPr/>
        <a:lstStyle/>
        <a:p>
          <a:r>
            <a:rPr lang="en-US" altLang="zh-TW" sz="1800" dirty="0" smtClean="0"/>
            <a:t>110</a:t>
          </a:r>
          <a:endParaRPr lang="zh-TW" altLang="en-US" sz="1800" dirty="0"/>
        </a:p>
      </dgm:t>
    </dgm:pt>
    <dgm:pt modelId="{D4DF89A9-FB6C-4F9B-8C0D-3552B289B27C}" cxnId="{50AC6B62-8795-4F10-99EB-2778EA532CD6}" type="parTrans">
      <dgm:prSet/>
      <dgm:spPr/>
      <dgm:t>
        <a:bodyPr/>
        <a:lstStyle/>
        <a:p>
          <a:endParaRPr lang="zh-TW" altLang="en-US"/>
        </a:p>
      </dgm:t>
    </dgm:pt>
    <dgm:pt modelId="{ADD53A28-3995-43DE-87D8-A6D399121DB5}" cxnId="{50AC6B62-8795-4F10-99EB-2778EA532CD6}" type="sibTrans">
      <dgm:prSet/>
      <dgm:spPr/>
      <dgm:t>
        <a:bodyPr/>
        <a:lstStyle/>
        <a:p>
          <a:endParaRPr lang="zh-TW" altLang="en-US"/>
        </a:p>
      </dgm:t>
    </dgm:pt>
    <dgm:pt modelId="{83ED3766-A631-4B97-AF34-7F7E8DA9A378}">
      <dgm:prSet phldrT="[文字]" custT="1"/>
      <dgm:spPr>
        <a:ln>
          <a:solidFill>
            <a:srgbClr val="7030A0"/>
          </a:solidFill>
        </a:ln>
      </dgm:spPr>
      <dgm:t>
        <a:bodyPr/>
        <a:lstStyle/>
        <a:p>
          <a:pPr>
            <a:lnSpc>
              <a:spcPct val="60000"/>
            </a:lnSpc>
          </a:pPr>
          <a:r>
            <a:rPr lang="zh-TW" altLang="en-US" sz="2000" dirty="0" smtClean="0"/>
            <a:t>學系建議準備方向詳細說明</a:t>
          </a:r>
          <a:endParaRPr lang="zh-TW" altLang="en-US" sz="2000" dirty="0"/>
        </a:p>
      </dgm:t>
    </dgm:pt>
    <dgm:pt modelId="{6FE904C5-14F4-4CED-81B6-270739B8A44E}" cxnId="{CBADBDA2-9DFA-40A6-95FD-1A252C59EBB4}" type="parTrans">
      <dgm:prSet/>
      <dgm:spPr/>
      <dgm:t>
        <a:bodyPr/>
        <a:lstStyle/>
        <a:p>
          <a:endParaRPr lang="zh-TW" altLang="en-US"/>
        </a:p>
      </dgm:t>
    </dgm:pt>
    <dgm:pt modelId="{23A99DA1-C884-49CB-92EE-2B124602BD09}" cxnId="{CBADBDA2-9DFA-40A6-95FD-1A252C59EBB4}" type="sibTrans">
      <dgm:prSet/>
      <dgm:spPr/>
      <dgm:t>
        <a:bodyPr/>
        <a:lstStyle/>
        <a:p>
          <a:endParaRPr lang="zh-TW" altLang="en-US"/>
        </a:p>
      </dgm:t>
    </dgm:pt>
    <dgm:pt modelId="{D661166B-9C33-45B2-B412-74789EA202F1}">
      <dgm:prSet phldrT="[文字]" custT="1"/>
      <dgm:spPr>
        <a:ln>
          <a:solidFill>
            <a:srgbClr val="FF6600"/>
          </a:solidFill>
        </a:ln>
      </dgm:spPr>
      <dgm:t>
        <a:bodyPr/>
        <a:lstStyle/>
        <a:p>
          <a:r>
            <a:rPr lang="zh-TW" altLang="en-US" sz="2000" dirty="0" smtClean="0"/>
            <a:t>學習歷程審查評量尺規制定 </a:t>
          </a:r>
          <a:r>
            <a:rPr lang="en-US" altLang="zh-TW" sz="2000" dirty="0" smtClean="0"/>
            <a:t>(</a:t>
          </a:r>
          <a:r>
            <a:rPr lang="zh-TW" altLang="en-US" sz="2000" dirty="0" smtClean="0"/>
            <a:t>建議於</a:t>
          </a:r>
          <a:r>
            <a:rPr lang="en-US" altLang="zh-TW" sz="2000" dirty="0" smtClean="0"/>
            <a:t>109</a:t>
          </a:r>
          <a:r>
            <a:rPr lang="zh-TW" altLang="en-US" sz="2000" dirty="0" smtClean="0"/>
            <a:t>年度計畫時辦理</a:t>
          </a:r>
          <a:r>
            <a:rPr lang="en-US" altLang="zh-TW" sz="2000" dirty="0" smtClean="0"/>
            <a:t>)</a:t>
          </a:r>
          <a:endParaRPr lang="zh-TW" altLang="en-US" sz="2000" dirty="0"/>
        </a:p>
      </dgm:t>
    </dgm:pt>
    <dgm:pt modelId="{43914672-C074-4BDB-AB46-FCB8D9D65554}" cxnId="{070906FF-128A-4815-8F82-5A29EF7692BC}" type="sibTrans">
      <dgm:prSet/>
      <dgm:spPr/>
      <dgm:t>
        <a:bodyPr/>
        <a:lstStyle/>
        <a:p>
          <a:endParaRPr lang="zh-TW" altLang="en-US"/>
        </a:p>
      </dgm:t>
    </dgm:pt>
    <dgm:pt modelId="{CF99143E-C433-401F-8228-BD8BF606A644}" cxnId="{070906FF-128A-4815-8F82-5A29EF7692BC}" type="parTrans">
      <dgm:prSet/>
      <dgm:spPr/>
      <dgm:t>
        <a:bodyPr/>
        <a:lstStyle/>
        <a:p>
          <a:endParaRPr lang="zh-TW" altLang="en-US"/>
        </a:p>
      </dgm:t>
    </dgm:pt>
    <dgm:pt modelId="{C0D878CB-41BA-42AC-9583-16DD83DF8759}" type="pres">
      <dgm:prSet presAssocID="{350427A0-7574-4F90-9A35-0FB11A84D83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F5477DE-792F-4682-A480-3B0D8F8570C8}" type="pres">
      <dgm:prSet presAssocID="{A988D6C4-5DE9-474B-A824-D05EA427DCE3}" presName="composite" presStyleCnt="0"/>
      <dgm:spPr/>
    </dgm:pt>
    <dgm:pt modelId="{E4C56267-3EE3-4599-B676-DF20BB32D781}" type="pres">
      <dgm:prSet presAssocID="{A988D6C4-5DE9-474B-A824-D05EA427DCE3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ED827A-E35B-478A-AFFA-6E7E299FFA82}" type="pres">
      <dgm:prSet presAssocID="{A988D6C4-5DE9-474B-A824-D05EA427DCE3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A4051A-886D-4E04-871D-0F2528C0F63A}" type="pres">
      <dgm:prSet presAssocID="{94B24B6A-FFFC-47CB-AFE5-F6472FBA9FDD}" presName="sp" presStyleCnt="0"/>
      <dgm:spPr/>
    </dgm:pt>
    <dgm:pt modelId="{8C77FE72-F9F6-4368-8832-48C733CA69AA}" type="pres">
      <dgm:prSet presAssocID="{5A018DD8-871D-49AE-9D95-44BD481B3C56}" presName="composite" presStyleCnt="0"/>
      <dgm:spPr/>
    </dgm:pt>
    <dgm:pt modelId="{EEF3E084-2763-4E17-9EDE-B0AE3874852B}" type="pres">
      <dgm:prSet presAssocID="{5A018DD8-871D-49AE-9D95-44BD481B3C56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D2C536-8703-4E9A-95B2-B2DA2FD0C860}" type="pres">
      <dgm:prSet presAssocID="{5A018DD8-871D-49AE-9D95-44BD481B3C56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A31596-1FCD-4997-9F50-C2A5C29646EF}" type="pres">
      <dgm:prSet presAssocID="{A0B37C9E-DCC8-44BC-9819-4E04E5303ECF}" presName="sp" presStyleCnt="0"/>
      <dgm:spPr/>
    </dgm:pt>
    <dgm:pt modelId="{7A3F3B95-7C06-4966-A5C4-62DE1FA83935}" type="pres">
      <dgm:prSet presAssocID="{54AD5193-DD2A-4785-A90C-161B9CCCC83E}" presName="composite" presStyleCnt="0"/>
      <dgm:spPr/>
    </dgm:pt>
    <dgm:pt modelId="{CB37A674-EE27-4FFE-9C03-6ADBB18CFDFB}" type="pres">
      <dgm:prSet presAssocID="{54AD5193-DD2A-4785-A90C-161B9CCCC83E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0F3AF4-1AB3-456C-A4B2-FB65393954CA}" type="pres">
      <dgm:prSet presAssocID="{54AD5193-DD2A-4785-A90C-161B9CCCC83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A4B50B9-9F1E-4403-94BB-11619E3CE404}" type="pres">
      <dgm:prSet presAssocID="{FDE5FE66-0E14-4C4B-8D47-90A3D090DFF9}" presName="sp" presStyleCnt="0"/>
      <dgm:spPr/>
    </dgm:pt>
    <dgm:pt modelId="{AFFC39AE-AAC2-4366-916F-3D7F03325118}" type="pres">
      <dgm:prSet presAssocID="{4A901F18-F1F2-4019-8E77-D1F17F0DD762}" presName="composite" presStyleCnt="0"/>
      <dgm:spPr/>
    </dgm:pt>
    <dgm:pt modelId="{9DD25BB6-A3A0-4FF4-A2BD-963B939AB893}" type="pres">
      <dgm:prSet presAssocID="{4A901F18-F1F2-4019-8E77-D1F17F0DD76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A35976-D275-416B-9154-4BFCD01C0DCA}" type="pres">
      <dgm:prSet presAssocID="{4A901F18-F1F2-4019-8E77-D1F17F0DD76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70906FF-128A-4815-8F82-5A29EF7692BC}" srcId="{4A901F18-F1F2-4019-8E77-D1F17F0DD762}" destId="{D661166B-9C33-45B2-B412-74789EA202F1}" srcOrd="0" destOrd="0" parTransId="{CF99143E-C433-401F-8228-BD8BF606A644}" sibTransId="{43914672-C074-4BDB-AB46-FCB8D9D65554}"/>
    <dgm:cxn modelId="{EDE0DDCB-F2CC-459A-9FDC-023A5647AB17}" type="presOf" srcId="{2702509A-72CA-4875-8585-7FBD0AD1729D}" destId="{59D2C536-8703-4E9A-95B2-B2DA2FD0C860}" srcOrd="0" destOrd="0" presId="urn:microsoft.com/office/officeart/2005/8/layout/chevron2"/>
    <dgm:cxn modelId="{7EF58329-38A7-4979-A223-3084CEC578F5}" type="presOf" srcId="{4A901F18-F1F2-4019-8E77-D1F17F0DD762}" destId="{9DD25BB6-A3A0-4FF4-A2BD-963B939AB893}" srcOrd="0" destOrd="0" presId="urn:microsoft.com/office/officeart/2005/8/layout/chevron2"/>
    <dgm:cxn modelId="{51A55ADD-599E-4F85-91AE-6197E9FDA986}" srcId="{350427A0-7574-4F90-9A35-0FB11A84D83B}" destId="{5A018DD8-871D-49AE-9D95-44BD481B3C56}" srcOrd="1" destOrd="0" parTransId="{92412B7A-5121-4BFA-9859-159D2AB747AD}" sibTransId="{A0B37C9E-DCC8-44BC-9819-4E04E5303ECF}"/>
    <dgm:cxn modelId="{BBDE5916-4FF6-4376-AB6D-ED2B212086E7}" type="presOf" srcId="{350427A0-7574-4F90-9A35-0FB11A84D83B}" destId="{C0D878CB-41BA-42AC-9583-16DD83DF8759}" srcOrd="0" destOrd="0" presId="urn:microsoft.com/office/officeart/2005/8/layout/chevron2"/>
    <dgm:cxn modelId="{41A300B4-2019-49FD-903D-76C5F3FA6E95}" srcId="{A988D6C4-5DE9-474B-A824-D05EA427DCE3}" destId="{037A0995-88D5-4825-91E3-D749C0FBBF59}" srcOrd="0" destOrd="0" parTransId="{490D113D-7E87-4010-80D8-0474891327C9}" sibTransId="{000F6774-564A-4893-B123-9289D127A30C}"/>
    <dgm:cxn modelId="{18545C89-F87E-48DF-B702-ADD54167A8C2}" type="presOf" srcId="{037A0995-88D5-4825-91E3-D749C0FBBF59}" destId="{80ED827A-E35B-478A-AFFA-6E7E299FFA82}" srcOrd="0" destOrd="0" presId="urn:microsoft.com/office/officeart/2005/8/layout/chevron2"/>
    <dgm:cxn modelId="{CBADBDA2-9DFA-40A6-95FD-1A252C59EBB4}" srcId="{54AD5193-DD2A-4785-A90C-161B9CCCC83E}" destId="{83ED3766-A631-4B97-AF34-7F7E8DA9A378}" srcOrd="1" destOrd="0" parTransId="{6FE904C5-14F4-4CED-81B6-270739B8A44E}" sibTransId="{23A99DA1-C884-49CB-92EE-2B124602BD09}"/>
    <dgm:cxn modelId="{7848CB3C-6625-4CD4-B89D-562DECA11B6D}" type="presOf" srcId="{A988D6C4-5DE9-474B-A824-D05EA427DCE3}" destId="{E4C56267-3EE3-4599-B676-DF20BB32D781}" srcOrd="0" destOrd="0" presId="urn:microsoft.com/office/officeart/2005/8/layout/chevron2"/>
    <dgm:cxn modelId="{50AC6B62-8795-4F10-99EB-2778EA532CD6}" srcId="{350427A0-7574-4F90-9A35-0FB11A84D83B}" destId="{4A901F18-F1F2-4019-8E77-D1F17F0DD762}" srcOrd="3" destOrd="0" parTransId="{D4DF89A9-FB6C-4F9B-8C0D-3552B289B27C}" sibTransId="{ADD53A28-3995-43DE-87D8-A6D399121DB5}"/>
    <dgm:cxn modelId="{193BA60D-0DE7-42E2-96FB-5CC84F7A6FD4}" srcId="{5A018DD8-871D-49AE-9D95-44BD481B3C56}" destId="{2702509A-72CA-4875-8585-7FBD0AD1729D}" srcOrd="0" destOrd="0" parTransId="{882136DC-3265-4BF2-A19B-7A9A2E702D92}" sibTransId="{D8917012-C78A-4B5B-810D-C2CF83BFF6AB}"/>
    <dgm:cxn modelId="{FA7A0376-CA94-44BF-A8EE-85AAC8163BE3}" type="presOf" srcId="{83ED3766-A631-4B97-AF34-7F7E8DA9A378}" destId="{C10F3AF4-1AB3-456C-A4B2-FB65393954CA}" srcOrd="0" destOrd="1" presId="urn:microsoft.com/office/officeart/2005/8/layout/chevron2"/>
    <dgm:cxn modelId="{BB171C13-1FD7-42E6-B18A-78218BA56EAF}" srcId="{54AD5193-DD2A-4785-A90C-161B9CCCC83E}" destId="{F9A58E43-9791-4DDE-BC09-D363F0B7ABE4}" srcOrd="0" destOrd="0" parTransId="{6C536520-4058-42C2-9827-7B7C74B2134D}" sibTransId="{5BEFB8FB-CF40-4365-BD2D-82ABB01472CA}"/>
    <dgm:cxn modelId="{467BBF5E-9AF4-4D41-B3E8-F01D932F3A37}" type="presOf" srcId="{54AD5193-DD2A-4785-A90C-161B9CCCC83E}" destId="{CB37A674-EE27-4FFE-9C03-6ADBB18CFDFB}" srcOrd="0" destOrd="0" presId="urn:microsoft.com/office/officeart/2005/8/layout/chevron2"/>
    <dgm:cxn modelId="{CDD7AF82-12C5-4BA8-ACFC-001FB44BE699}" type="presOf" srcId="{5A018DD8-871D-49AE-9D95-44BD481B3C56}" destId="{EEF3E084-2763-4E17-9EDE-B0AE3874852B}" srcOrd="0" destOrd="0" presId="urn:microsoft.com/office/officeart/2005/8/layout/chevron2"/>
    <dgm:cxn modelId="{DC572234-A57A-4BFD-AEC4-DD0C2695C688}" srcId="{350427A0-7574-4F90-9A35-0FB11A84D83B}" destId="{54AD5193-DD2A-4785-A90C-161B9CCCC83E}" srcOrd="2" destOrd="0" parTransId="{2C51A850-5F7C-4384-BDC2-7F0D5613780B}" sibTransId="{FDE5FE66-0E14-4C4B-8D47-90A3D090DFF9}"/>
    <dgm:cxn modelId="{F674B68C-1790-4DDE-B07B-E2A423B50E7F}" srcId="{350427A0-7574-4F90-9A35-0FB11A84D83B}" destId="{A988D6C4-5DE9-474B-A824-D05EA427DCE3}" srcOrd="0" destOrd="0" parTransId="{EB7F1A92-95FF-468C-A9C7-A0413DE685A7}" sibTransId="{94B24B6A-FFFC-47CB-AFE5-F6472FBA9FDD}"/>
    <dgm:cxn modelId="{E522D431-7843-476A-AA5F-6F28F1D4845D}" type="presOf" srcId="{F9A58E43-9791-4DDE-BC09-D363F0B7ABE4}" destId="{C10F3AF4-1AB3-456C-A4B2-FB65393954CA}" srcOrd="0" destOrd="0" presId="urn:microsoft.com/office/officeart/2005/8/layout/chevron2"/>
    <dgm:cxn modelId="{7137027A-1349-4C20-B20C-77696D625469}" type="presOf" srcId="{D661166B-9C33-45B2-B412-74789EA202F1}" destId="{35A35976-D275-416B-9154-4BFCD01C0DCA}" srcOrd="0" destOrd="0" presId="urn:microsoft.com/office/officeart/2005/8/layout/chevron2"/>
    <dgm:cxn modelId="{49F81313-D045-4CF0-B7CF-0CBE73194304}" type="presParOf" srcId="{C0D878CB-41BA-42AC-9583-16DD83DF8759}" destId="{7F5477DE-792F-4682-A480-3B0D8F8570C8}" srcOrd="0" destOrd="0" presId="urn:microsoft.com/office/officeart/2005/8/layout/chevron2"/>
    <dgm:cxn modelId="{D5CD3FD8-F683-4FE8-AE98-793967CAF193}" type="presParOf" srcId="{7F5477DE-792F-4682-A480-3B0D8F8570C8}" destId="{E4C56267-3EE3-4599-B676-DF20BB32D781}" srcOrd="0" destOrd="0" presId="urn:microsoft.com/office/officeart/2005/8/layout/chevron2"/>
    <dgm:cxn modelId="{263802E3-41CF-4DBE-9882-FF806B984115}" type="presParOf" srcId="{7F5477DE-792F-4682-A480-3B0D8F8570C8}" destId="{80ED827A-E35B-478A-AFFA-6E7E299FFA82}" srcOrd="1" destOrd="0" presId="urn:microsoft.com/office/officeart/2005/8/layout/chevron2"/>
    <dgm:cxn modelId="{3996679F-5675-4791-9D63-29DC2A3800F4}" type="presParOf" srcId="{C0D878CB-41BA-42AC-9583-16DD83DF8759}" destId="{90A4051A-886D-4E04-871D-0F2528C0F63A}" srcOrd="1" destOrd="0" presId="urn:microsoft.com/office/officeart/2005/8/layout/chevron2"/>
    <dgm:cxn modelId="{60DF2D00-91A9-4B75-83AA-1EBDD57C856F}" type="presParOf" srcId="{C0D878CB-41BA-42AC-9583-16DD83DF8759}" destId="{8C77FE72-F9F6-4368-8832-48C733CA69AA}" srcOrd="2" destOrd="0" presId="urn:microsoft.com/office/officeart/2005/8/layout/chevron2"/>
    <dgm:cxn modelId="{3DD8774E-8807-4C24-8A3E-228EFF4923AB}" type="presParOf" srcId="{8C77FE72-F9F6-4368-8832-48C733CA69AA}" destId="{EEF3E084-2763-4E17-9EDE-B0AE3874852B}" srcOrd="0" destOrd="0" presId="urn:microsoft.com/office/officeart/2005/8/layout/chevron2"/>
    <dgm:cxn modelId="{95AC200D-9F11-41EC-AA49-AD1E0DBB714C}" type="presParOf" srcId="{8C77FE72-F9F6-4368-8832-48C733CA69AA}" destId="{59D2C536-8703-4E9A-95B2-B2DA2FD0C860}" srcOrd="1" destOrd="0" presId="urn:microsoft.com/office/officeart/2005/8/layout/chevron2"/>
    <dgm:cxn modelId="{62992C2C-54D2-4AA1-95A8-99023A7AB56D}" type="presParOf" srcId="{C0D878CB-41BA-42AC-9583-16DD83DF8759}" destId="{01A31596-1FCD-4997-9F50-C2A5C29646EF}" srcOrd="3" destOrd="0" presId="urn:microsoft.com/office/officeart/2005/8/layout/chevron2"/>
    <dgm:cxn modelId="{C9D43114-E08F-4DD9-828F-6EE65CFB17C1}" type="presParOf" srcId="{C0D878CB-41BA-42AC-9583-16DD83DF8759}" destId="{7A3F3B95-7C06-4966-A5C4-62DE1FA83935}" srcOrd="4" destOrd="0" presId="urn:microsoft.com/office/officeart/2005/8/layout/chevron2"/>
    <dgm:cxn modelId="{90D8E9A0-E97C-4D49-8EEF-EB2F143BB10B}" type="presParOf" srcId="{7A3F3B95-7C06-4966-A5C4-62DE1FA83935}" destId="{CB37A674-EE27-4FFE-9C03-6ADBB18CFDFB}" srcOrd="0" destOrd="0" presId="urn:microsoft.com/office/officeart/2005/8/layout/chevron2"/>
    <dgm:cxn modelId="{E414C935-DB64-439D-807E-66B4C337CBC3}" type="presParOf" srcId="{7A3F3B95-7C06-4966-A5C4-62DE1FA83935}" destId="{C10F3AF4-1AB3-456C-A4B2-FB65393954CA}" srcOrd="1" destOrd="0" presId="urn:microsoft.com/office/officeart/2005/8/layout/chevron2"/>
    <dgm:cxn modelId="{316E6085-2ECF-45E8-B6DE-2C577238AFAB}" type="presParOf" srcId="{C0D878CB-41BA-42AC-9583-16DD83DF8759}" destId="{AA4B50B9-9F1E-4403-94BB-11619E3CE404}" srcOrd="5" destOrd="0" presId="urn:microsoft.com/office/officeart/2005/8/layout/chevron2"/>
    <dgm:cxn modelId="{D2B7E029-FEE2-4928-80B6-CAD9F5A2B4C2}" type="presParOf" srcId="{C0D878CB-41BA-42AC-9583-16DD83DF8759}" destId="{AFFC39AE-AAC2-4366-916F-3D7F03325118}" srcOrd="6" destOrd="0" presId="urn:microsoft.com/office/officeart/2005/8/layout/chevron2"/>
    <dgm:cxn modelId="{6010DE7C-C7DD-4D38-9D6B-1CFC79376FCB}" type="presParOf" srcId="{AFFC39AE-AAC2-4366-916F-3D7F03325118}" destId="{9DD25BB6-A3A0-4FF4-A2BD-963B939AB893}" srcOrd="0" destOrd="0" presId="urn:microsoft.com/office/officeart/2005/8/layout/chevron2"/>
    <dgm:cxn modelId="{378B92CB-604C-4667-BF03-C4E7E1626C03}" type="presParOf" srcId="{AFFC39AE-AAC2-4366-916F-3D7F03325118}" destId="{35A35976-D275-416B-9154-4BFCD01C0DCA}" srcOrd="1" destOrd="0" presId="urn:microsoft.com/office/officeart/2005/8/layout/chevron2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56267-3EE3-4599-B676-DF20BB32D781}">
      <dsp:nvSpPr>
        <dsp:cNvPr id="0" name=""/>
        <dsp:cNvSpPr/>
      </dsp:nvSpPr>
      <dsp:spPr>
        <a:xfrm rot="5400000">
          <a:off x="-184886" y="188044"/>
          <a:ext cx="1232573" cy="862801"/>
        </a:xfrm>
        <a:prstGeom prst="chevron">
          <a:avLst/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壹</a:t>
          </a:r>
          <a:endParaRPr lang="zh-TW" altLang="en-US" sz="2000" kern="1200" dirty="0"/>
        </a:p>
      </dsp:txBody>
      <dsp:txXfrm rot="-5400000">
        <a:off x="1" y="434559"/>
        <a:ext cx="862801" cy="369772"/>
      </dsp:txXfrm>
    </dsp:sp>
    <dsp:sp modelId="{80ED827A-E35B-478A-AFFA-6E7E299FFA82}">
      <dsp:nvSpPr>
        <dsp:cNvPr id="0" name=""/>
        <dsp:cNvSpPr/>
      </dsp:nvSpPr>
      <dsp:spPr>
        <a:xfrm rot="5400000">
          <a:off x="2754567" y="-1888607"/>
          <a:ext cx="801594" cy="45851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學系希望收到怎麼樣的學生？</a:t>
          </a:r>
          <a:endParaRPr lang="zh-TW" altLang="en-US" sz="2000" kern="1200" dirty="0"/>
        </a:p>
      </dsp:txBody>
      <dsp:txXfrm rot="-5400000">
        <a:off x="862802" y="42289"/>
        <a:ext cx="4545995" cy="723332"/>
      </dsp:txXfrm>
    </dsp:sp>
    <dsp:sp modelId="{EEF3E084-2763-4E17-9EDE-B0AE3874852B}">
      <dsp:nvSpPr>
        <dsp:cNvPr id="0" name=""/>
        <dsp:cNvSpPr/>
      </dsp:nvSpPr>
      <dsp:spPr>
        <a:xfrm rot="5400000">
          <a:off x="-184886" y="1273763"/>
          <a:ext cx="1232573" cy="862801"/>
        </a:xfrm>
        <a:prstGeom prst="chevron">
          <a:avLst/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貳</a:t>
          </a:r>
          <a:endParaRPr lang="zh-TW" altLang="en-US" sz="2000" kern="1200" dirty="0"/>
        </a:p>
      </dsp:txBody>
      <dsp:txXfrm rot="-5400000">
        <a:off x="1" y="1520278"/>
        <a:ext cx="862801" cy="369772"/>
      </dsp:txXfrm>
    </dsp:sp>
    <dsp:sp modelId="{59D2C536-8703-4E9A-95B2-B2DA2FD0C860}">
      <dsp:nvSpPr>
        <dsp:cNvPr id="0" name=""/>
        <dsp:cNvSpPr/>
      </dsp:nvSpPr>
      <dsp:spPr>
        <a:xfrm rot="5400000">
          <a:off x="2754778" y="-803099"/>
          <a:ext cx="801173" cy="45851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希望學生在高中階段學會</a:t>
          </a:r>
          <a:r>
            <a:rPr lang="en-US" altLang="zh-TW" sz="2000" kern="1200" dirty="0" smtClean="0"/>
            <a:t>/</a:t>
          </a:r>
          <a:r>
            <a:rPr lang="zh-TW" altLang="en-US" sz="2000" kern="1200" dirty="0" smtClean="0"/>
            <a:t>具備什麼</a:t>
          </a:r>
          <a:endParaRPr lang="zh-TW" altLang="en-US" sz="2000" kern="1200" dirty="0"/>
        </a:p>
      </dsp:txBody>
      <dsp:txXfrm rot="-5400000">
        <a:off x="862802" y="1127987"/>
        <a:ext cx="4546016" cy="722953"/>
      </dsp:txXfrm>
    </dsp:sp>
    <dsp:sp modelId="{CB37A674-EE27-4FFE-9C03-6ADBB18CFDFB}">
      <dsp:nvSpPr>
        <dsp:cNvPr id="0" name=""/>
        <dsp:cNvSpPr/>
      </dsp:nvSpPr>
      <dsp:spPr>
        <a:xfrm rot="5400000">
          <a:off x="-184886" y="2359482"/>
          <a:ext cx="1232573" cy="862801"/>
        </a:xfrm>
        <a:prstGeom prst="chevron">
          <a:avLst/>
        </a:prstGeom>
        <a:solidFill>
          <a:srgbClr val="7030A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參</a:t>
          </a:r>
          <a:endParaRPr lang="zh-TW" altLang="en-US" sz="2000" kern="1200" dirty="0"/>
        </a:p>
      </dsp:txBody>
      <dsp:txXfrm rot="-5400000">
        <a:off x="1" y="2605997"/>
        <a:ext cx="862801" cy="369772"/>
      </dsp:txXfrm>
    </dsp:sp>
    <dsp:sp modelId="{C10F3AF4-1AB3-456C-A4B2-FB65393954CA}">
      <dsp:nvSpPr>
        <dsp:cNvPr id="0" name=""/>
        <dsp:cNvSpPr/>
      </dsp:nvSpPr>
      <dsp:spPr>
        <a:xfrm rot="5400000">
          <a:off x="2754778" y="282620"/>
          <a:ext cx="801173" cy="45851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希望學生在書審時呈現哪些資料</a:t>
          </a:r>
          <a:endParaRPr lang="zh-TW" altLang="en-US" sz="2000" kern="1200" dirty="0"/>
        </a:p>
      </dsp:txBody>
      <dsp:txXfrm rot="-5400000">
        <a:off x="862802" y="2213706"/>
        <a:ext cx="4546016" cy="722953"/>
      </dsp:txXfrm>
    </dsp:sp>
    <dsp:sp modelId="{9DD25BB6-A3A0-4FF4-A2BD-963B939AB893}">
      <dsp:nvSpPr>
        <dsp:cNvPr id="0" name=""/>
        <dsp:cNvSpPr/>
      </dsp:nvSpPr>
      <dsp:spPr>
        <a:xfrm rot="5400000">
          <a:off x="-184886" y="3445202"/>
          <a:ext cx="1232573" cy="862801"/>
        </a:xfrm>
        <a:prstGeom prst="chevron">
          <a:avLst/>
        </a:prstGeom>
        <a:solidFill>
          <a:schemeClr val="accent4">
            <a:hueOff val="0"/>
            <a:satOff val="100000"/>
            <a:lumOff val="6079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肆</a:t>
          </a:r>
          <a:endParaRPr lang="zh-TW" altLang="en-US" sz="2000" kern="1200" dirty="0"/>
        </a:p>
      </dsp:txBody>
      <dsp:txXfrm rot="-5400000">
        <a:off x="1" y="3691717"/>
        <a:ext cx="862801" cy="369772"/>
      </dsp:txXfrm>
    </dsp:sp>
    <dsp:sp modelId="{35A35976-D275-416B-9154-4BFCD01C0DCA}">
      <dsp:nvSpPr>
        <dsp:cNvPr id="0" name=""/>
        <dsp:cNvSpPr/>
      </dsp:nvSpPr>
      <dsp:spPr>
        <a:xfrm rot="5400000">
          <a:off x="2754778" y="1368339"/>
          <a:ext cx="801173" cy="45851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如何區分學生的表現水準</a:t>
          </a:r>
          <a:endParaRPr lang="zh-TW" altLang="en-US" sz="2000" kern="1200" dirty="0"/>
        </a:p>
      </dsp:txBody>
      <dsp:txXfrm rot="-5400000">
        <a:off x="862802" y="3299425"/>
        <a:ext cx="4546016" cy="722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56267-3EE3-4599-B676-DF20BB32D781}">
      <dsp:nvSpPr>
        <dsp:cNvPr id="0" name=""/>
        <dsp:cNvSpPr/>
      </dsp:nvSpPr>
      <dsp:spPr>
        <a:xfrm rot="5400000">
          <a:off x="-185066" y="186030"/>
          <a:ext cx="1233778" cy="863645"/>
        </a:xfrm>
        <a:prstGeom prst="chevron">
          <a:avLst/>
        </a:prstGeom>
        <a:solidFill>
          <a:srgbClr val="00B0F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108.08</a:t>
          </a:r>
          <a:endParaRPr lang="zh-TW" altLang="en-US" sz="1800" kern="1200" dirty="0"/>
        </a:p>
      </dsp:txBody>
      <dsp:txXfrm rot="-5400000">
        <a:off x="1" y="432787"/>
        <a:ext cx="863645" cy="370133"/>
      </dsp:txXfrm>
    </dsp:sp>
    <dsp:sp modelId="{80ED827A-E35B-478A-AFFA-6E7E299FFA82}">
      <dsp:nvSpPr>
        <dsp:cNvPr id="0" name=""/>
        <dsp:cNvSpPr/>
      </dsp:nvSpPr>
      <dsp:spPr>
        <a:xfrm rot="5400000">
          <a:off x="3919276" y="-3054667"/>
          <a:ext cx="801956" cy="69132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公告學習歷程參採核心資料草案 </a:t>
          </a:r>
          <a:r>
            <a:rPr lang="en-US" altLang="zh-TW" sz="2000" kern="1200" dirty="0" smtClean="0"/>
            <a:t>(</a:t>
          </a:r>
          <a:r>
            <a:rPr lang="zh-TW" altLang="en-US" sz="2000" kern="1200" dirty="0" smtClean="0"/>
            <a:t>已完成</a:t>
          </a:r>
          <a:r>
            <a:rPr lang="en-US" altLang="zh-TW" sz="2000" kern="1200" dirty="0" smtClean="0"/>
            <a:t>)</a:t>
          </a:r>
          <a:endParaRPr lang="zh-TW" altLang="en-US" sz="2000" kern="1200" dirty="0"/>
        </a:p>
      </dsp:txBody>
      <dsp:txXfrm rot="-5400000">
        <a:off x="863645" y="40112"/>
        <a:ext cx="6874070" cy="723660"/>
      </dsp:txXfrm>
    </dsp:sp>
    <dsp:sp modelId="{EEF3E084-2763-4E17-9EDE-B0AE3874852B}">
      <dsp:nvSpPr>
        <dsp:cNvPr id="0" name=""/>
        <dsp:cNvSpPr/>
      </dsp:nvSpPr>
      <dsp:spPr>
        <a:xfrm rot="5400000">
          <a:off x="-185066" y="1272811"/>
          <a:ext cx="1233778" cy="863645"/>
        </a:xfrm>
        <a:prstGeom prst="chevron">
          <a:avLst/>
        </a:prstGeom>
        <a:solidFill>
          <a:srgbClr val="00B05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108.11</a:t>
          </a:r>
          <a:endParaRPr lang="zh-TW" altLang="en-US" sz="1800" kern="1200" dirty="0"/>
        </a:p>
      </dsp:txBody>
      <dsp:txXfrm rot="-5400000">
        <a:off x="1" y="1519568"/>
        <a:ext cx="863645" cy="370133"/>
      </dsp:txXfrm>
    </dsp:sp>
    <dsp:sp modelId="{59D2C536-8703-4E9A-95B2-B2DA2FD0C860}">
      <dsp:nvSpPr>
        <dsp:cNvPr id="0" name=""/>
        <dsp:cNvSpPr/>
      </dsp:nvSpPr>
      <dsp:spPr>
        <a:xfrm rot="5400000">
          <a:off x="3919276" y="-1967887"/>
          <a:ext cx="801956" cy="69132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公告學系建議準備方向 </a:t>
          </a:r>
          <a:r>
            <a:rPr lang="en-US" altLang="zh-TW" sz="2000" kern="1200" dirty="0" smtClean="0"/>
            <a:t>(</a:t>
          </a:r>
          <a:r>
            <a:rPr lang="zh-TW" altLang="en-US" sz="2000" kern="1200" dirty="0" smtClean="0"/>
            <a:t>學習歷程參採說明修正</a:t>
          </a:r>
          <a:r>
            <a:rPr lang="en-US" altLang="zh-TW" sz="2000" kern="1200" dirty="0" smtClean="0"/>
            <a:t>)</a:t>
          </a:r>
          <a:endParaRPr lang="zh-TW" altLang="en-US" sz="2000" kern="1200" dirty="0"/>
        </a:p>
      </dsp:txBody>
      <dsp:txXfrm rot="-5400000">
        <a:off x="863645" y="1126892"/>
        <a:ext cx="6874070" cy="723660"/>
      </dsp:txXfrm>
    </dsp:sp>
    <dsp:sp modelId="{CB37A674-EE27-4FFE-9C03-6ADBB18CFDFB}">
      <dsp:nvSpPr>
        <dsp:cNvPr id="0" name=""/>
        <dsp:cNvSpPr/>
      </dsp:nvSpPr>
      <dsp:spPr>
        <a:xfrm rot="5400000">
          <a:off x="-185066" y="2359591"/>
          <a:ext cx="1233778" cy="863645"/>
        </a:xfrm>
        <a:prstGeom prst="chevron">
          <a:avLst/>
        </a:prstGeom>
        <a:solidFill>
          <a:srgbClr val="7030A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109.04</a:t>
          </a:r>
          <a:endParaRPr lang="zh-TW" altLang="en-US" sz="1800" kern="1200" dirty="0"/>
        </a:p>
      </dsp:txBody>
      <dsp:txXfrm rot="-5400000">
        <a:off x="1" y="2606348"/>
        <a:ext cx="863645" cy="370133"/>
      </dsp:txXfrm>
    </dsp:sp>
    <dsp:sp modelId="{C10F3AF4-1AB3-456C-A4B2-FB65393954CA}">
      <dsp:nvSpPr>
        <dsp:cNvPr id="0" name=""/>
        <dsp:cNvSpPr/>
      </dsp:nvSpPr>
      <dsp:spPr>
        <a:xfrm rot="5400000">
          <a:off x="3919276" y="-881106"/>
          <a:ext cx="801956" cy="69132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6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第一階段學測數學參採：數學</a:t>
          </a:r>
          <a:r>
            <a:rPr lang="en-US" altLang="zh-TW" sz="2000" kern="1200" dirty="0" smtClean="0"/>
            <a:t>A</a:t>
          </a:r>
          <a:r>
            <a:rPr lang="zh-TW" altLang="en-US" sz="2000" kern="1200" dirty="0" smtClean="0"/>
            <a:t>、數學</a:t>
          </a:r>
          <a:r>
            <a:rPr lang="en-US" altLang="zh-TW" sz="2000" kern="1200" dirty="0" smtClean="0"/>
            <a:t>B</a:t>
          </a:r>
          <a:r>
            <a:rPr lang="zh-TW" altLang="en-US" sz="2000" kern="1200" dirty="0" smtClean="0"/>
            <a:t>、或不參採</a:t>
          </a:r>
          <a:endParaRPr lang="zh-TW" altLang="en-US" sz="2000" kern="1200" dirty="0"/>
        </a:p>
        <a:p>
          <a:pPr marL="228600" lvl="1" indent="-228600" algn="l" defTabSz="889000">
            <a:lnSpc>
              <a:spcPct val="6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學系建議準備方向詳細說明</a:t>
          </a:r>
          <a:endParaRPr lang="zh-TW" altLang="en-US" sz="2000" kern="1200" dirty="0"/>
        </a:p>
      </dsp:txBody>
      <dsp:txXfrm rot="-5400000">
        <a:off x="863645" y="2213673"/>
        <a:ext cx="6874070" cy="723660"/>
      </dsp:txXfrm>
    </dsp:sp>
    <dsp:sp modelId="{9DD25BB6-A3A0-4FF4-A2BD-963B939AB893}">
      <dsp:nvSpPr>
        <dsp:cNvPr id="0" name=""/>
        <dsp:cNvSpPr/>
      </dsp:nvSpPr>
      <dsp:spPr>
        <a:xfrm rot="5400000">
          <a:off x="-185066" y="3446372"/>
          <a:ext cx="1233778" cy="863645"/>
        </a:xfrm>
        <a:prstGeom prst="chevron">
          <a:avLst/>
        </a:prstGeom>
        <a:solidFill>
          <a:schemeClr val="accent4">
            <a:hueOff val="0"/>
            <a:satOff val="100000"/>
            <a:lumOff val="6079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/>
            <a:t>110</a:t>
          </a:r>
          <a:endParaRPr lang="zh-TW" altLang="en-US" sz="1800" kern="1200" dirty="0"/>
        </a:p>
      </dsp:txBody>
      <dsp:txXfrm rot="-5400000">
        <a:off x="1" y="3693129"/>
        <a:ext cx="863645" cy="370133"/>
      </dsp:txXfrm>
    </dsp:sp>
    <dsp:sp modelId="{35A35976-D275-416B-9154-4BFCD01C0DCA}">
      <dsp:nvSpPr>
        <dsp:cNvPr id="0" name=""/>
        <dsp:cNvSpPr/>
      </dsp:nvSpPr>
      <dsp:spPr>
        <a:xfrm rot="5400000">
          <a:off x="3919276" y="205674"/>
          <a:ext cx="801956" cy="69132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學習歷程審查評量尺規制定 </a:t>
          </a:r>
          <a:r>
            <a:rPr lang="en-US" altLang="zh-TW" sz="2000" kern="1200" dirty="0" smtClean="0"/>
            <a:t>(</a:t>
          </a:r>
          <a:r>
            <a:rPr lang="zh-TW" altLang="en-US" sz="2000" kern="1200" dirty="0" smtClean="0"/>
            <a:t>建議於</a:t>
          </a:r>
          <a:r>
            <a:rPr lang="en-US" altLang="zh-TW" sz="2000" kern="1200" dirty="0" smtClean="0"/>
            <a:t>109</a:t>
          </a:r>
          <a:r>
            <a:rPr lang="zh-TW" altLang="en-US" sz="2000" kern="1200" dirty="0" smtClean="0"/>
            <a:t>年度計畫時辦理</a:t>
          </a:r>
          <a:r>
            <a:rPr lang="en-US" altLang="zh-TW" sz="2000" kern="1200" dirty="0" smtClean="0"/>
            <a:t>)</a:t>
          </a:r>
          <a:endParaRPr lang="zh-TW" altLang="en-US" sz="2000" kern="1200" dirty="0"/>
        </a:p>
      </dsp:txBody>
      <dsp:txXfrm rot="-5400000">
        <a:off x="863645" y="3300453"/>
        <a:ext cx="6874070" cy="723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CDF12-C62E-4DEB-A79F-4FF38A06D0D8}" type="datetimeFigureOut">
              <a:rPr lang="zh-TW" altLang="en-US" smtClean="0"/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0B768-3E79-4047-AF53-75C00C85C4EC}" type="slidenum">
              <a:rPr lang="zh-TW" altLang="en-US" smtClean="0"/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學測：分數</a:t>
            </a:r>
            <a:r>
              <a:rPr lang="en-US" altLang="zh-TW" dirty="0" smtClean="0"/>
              <a:t>A</a:t>
            </a:r>
            <a:r>
              <a:rPr lang="zh-TW" altLang="en-US" dirty="0" smtClean="0"/>
              <a:t>、數</a:t>
            </a:r>
            <a:r>
              <a:rPr lang="en-US" altLang="zh-TW" dirty="0" smtClean="0"/>
              <a:t>B</a:t>
            </a:r>
            <a:r>
              <a:rPr lang="zh-TW" altLang="en-US" dirty="0" smtClean="0"/>
              <a:t>，分節施測，學生可自由選</a:t>
            </a:r>
            <a:r>
              <a:rPr lang="en-US" altLang="zh-TW" dirty="0" smtClean="0"/>
              <a:t>/</a:t>
            </a:r>
            <a:r>
              <a:rPr lang="zh-TW" altLang="en-US" dirty="0" smtClean="0"/>
              <a:t>加考，以便未來申請學系用。</a:t>
            </a:r>
            <a:endParaRPr lang="en-US" altLang="zh-TW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分科測驗：國英數不考。</a:t>
            </a: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整個考招最大的變革即在於個人申請，除了時間延後外，就是加入學習歷程的參採。</a:t>
            </a:r>
            <a:endParaRPr lang="en-US" altLang="zh-TW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再加上個人申請所佔的名額比例最高（全國大學超過</a:t>
            </a:r>
            <a:r>
              <a:rPr lang="en-US" altLang="zh-TW" dirty="0" smtClean="0"/>
              <a:t>50%</a:t>
            </a:r>
            <a:r>
              <a:rPr lang="zh-TW" altLang="en-US" dirty="0" smtClean="0"/>
              <a:t>），</a:t>
            </a:r>
            <a:endParaRPr lang="en-US" altLang="zh-TW" dirty="0" smtClean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 smtClean="0"/>
              <a:t>因此除了等下會講的學習歷程參採外，也順便讓大家瞭解個人申請在大學是怎麼運作與進行的。</a:t>
            </a: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3997533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10450" y="1676400"/>
            <a:ext cx="8123100" cy="21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10450" y="4243084"/>
            <a:ext cx="81231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</a:fld>
            <a:endParaRPr 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6727600"/>
            <a:ext cx="9144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321967"/>
            <a:ext cx="8520600" cy="25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/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4095067"/>
            <a:ext cx="8520600" cy="12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</a:fld>
            <a:endParaRPr 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</a:fld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3997533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10450" y="2743200"/>
            <a:ext cx="8123100" cy="1038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</a:fld>
            <a:endParaRPr 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6727600"/>
            <a:ext cx="9144000" cy="13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</a:fld>
            <a:endParaRPr 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</a:fld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</a:fld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</a:fld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701800"/>
            <a:ext cx="57975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10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40" name="Shape 40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607767"/>
            <a:ext cx="4045200" cy="2012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</a:fld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5649100"/>
            <a:ext cx="59988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 panose="02000506030000020004"/>
              <a:buNone/>
              <a:defRPr sz="2800">
                <a:solidFill>
                  <a:schemeClr val="dk1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 panose="02000506030000020004"/>
              <a:buNone/>
              <a:defRPr sz="2800">
                <a:solidFill>
                  <a:schemeClr val="dk1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 panose="02000506030000020004"/>
              <a:buNone/>
              <a:defRPr sz="2800">
                <a:solidFill>
                  <a:schemeClr val="dk1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 panose="02000506030000020004"/>
              <a:buNone/>
              <a:defRPr sz="2800">
                <a:solidFill>
                  <a:schemeClr val="dk1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 panose="02000506030000020004"/>
              <a:buNone/>
              <a:defRPr sz="2800">
                <a:solidFill>
                  <a:schemeClr val="dk1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 panose="02000506030000020004"/>
              <a:buNone/>
              <a:defRPr sz="2800">
                <a:solidFill>
                  <a:schemeClr val="dk1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 panose="02000506030000020004"/>
              <a:buNone/>
              <a:defRPr sz="2800">
                <a:solidFill>
                  <a:schemeClr val="dk1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 panose="02000506030000020004"/>
              <a:buNone/>
              <a:defRPr sz="2800">
                <a:solidFill>
                  <a:schemeClr val="dk1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 panose="02000506030000020004"/>
              <a:buNone/>
              <a:defRPr sz="2800">
                <a:solidFill>
                  <a:schemeClr val="dk1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9pPr>
          </a:lstStyle>
          <a:p/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 panose="02000506030000020004"/>
              <a:buChar char="●"/>
              <a:defRPr sz="1800"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 panose="02000506030000020004"/>
              <a:buChar char="○"/>
              <a:defRPr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 panose="02000506030000020004"/>
              <a:buChar char="■"/>
              <a:defRPr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 panose="02000506030000020004"/>
              <a:buChar char="●"/>
              <a:defRPr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 panose="02000506030000020004"/>
              <a:buChar char="○"/>
              <a:defRPr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 panose="02000506030000020004"/>
              <a:buChar char="■"/>
              <a:defRPr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 panose="02000506030000020004"/>
              <a:buChar char="●"/>
              <a:defRPr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 panose="02000506030000020004"/>
              <a:buChar char="○"/>
              <a:defRPr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 panose="02000506030000020004"/>
              <a:buChar char="■"/>
              <a:defRPr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9pPr>
          </a:lstStyle>
          <a:p/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</a:fld>
            <a:endParaRPr lang="zh-TW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.GIF"/><Relationship Id="rId1" Type="http://schemas.openxmlformats.org/officeDocument/2006/relationships/hyperlink" Target="&#36899;&#32080;&#38468;&#20214;-%201081122/4-1&#20225;&#31649;&#31995;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.GIF"/><Relationship Id="rId1" Type="http://schemas.openxmlformats.org/officeDocument/2006/relationships/hyperlink" Target="&#36899;&#32080;&#38468;&#20214;-%201081122/1071112_&#25104;&#32318;&#21934;&#26684;&#24335;&#27161;&#28310;&#21270;.xls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GIF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.GIF"/><Relationship Id="rId2" Type="http://schemas.openxmlformats.org/officeDocument/2006/relationships/hyperlink" Target="&#36899;&#32080;&#38468;&#20214;-%201081122/&#20013;&#22830;&#22823;&#23416;-108&#20491;&#20154;&#30003;&#35531;_&#36984;&#25165;&#27161;&#28310;&#21450;&#35413;&#37327;&#23610;&#35215;%20(&#25972;&#29702;&#29256;).docx" TargetMode="External"/><Relationship Id="rId1" Type="http://schemas.openxmlformats.org/officeDocument/2006/relationships/hyperlink" Target="http://pdc.adm.ncu.edu.tw/postM/post/adm/1080131_2.ht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GIF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image" Target="../media/image1.GIF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1" Type="http://schemas.openxmlformats.org/officeDocument/2006/relationships/image" Target="../media/image1.GIF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1.GIF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GIF"/></Relationships>
</file>

<file path=ppt/slides/_rels/slide2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9.xml"/><Relationship Id="rId6" Type="http://schemas.openxmlformats.org/officeDocument/2006/relationships/slideLayout" Target="../slideLayouts/slideLayout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473807" y="1633911"/>
            <a:ext cx="8123100" cy="21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大學招生專業化發展計畫</a:t>
            </a:r>
            <a:br>
              <a:rPr lang="en-US" altLang="zh-TW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推動作法</a:t>
            </a:r>
            <a:endParaRPr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510450" y="4243084"/>
            <a:ext cx="8123100" cy="8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8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個人申請資料審查評量尺規制定</a:t>
            </a:r>
            <a:endParaRPr sz="28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</a:fld>
            <a:endParaRPr lang="zh-TW" altLang="en-US" dirty="0"/>
          </a:p>
        </p:txBody>
      </p:sp>
      <p:sp>
        <p:nvSpPr>
          <p:cNvPr id="5" name="Freeform 316"/>
          <p:cNvSpPr/>
          <p:nvPr/>
        </p:nvSpPr>
        <p:spPr>
          <a:xfrm>
            <a:off x="6012160" y="1628800"/>
            <a:ext cx="1152128" cy="1008112"/>
          </a:xfrm>
          <a:custGeom>
            <a:avLst/>
            <a:gdLst/>
            <a:ahLst/>
            <a:cxnLst/>
            <a:rect l="l" t="t" r="r" b="b"/>
            <a:pathLst>
              <a:path w="436652" h="334672">
                <a:moveTo>
                  <a:pt x="371295" y="0"/>
                </a:moveTo>
                <a:cubicBezTo>
                  <a:pt x="378807" y="0"/>
                  <a:pt x="385192" y="2630"/>
                  <a:pt x="390451" y="7888"/>
                </a:cubicBezTo>
                <a:lnTo>
                  <a:pt x="428764" y="46201"/>
                </a:lnTo>
                <a:cubicBezTo>
                  <a:pt x="434022" y="51459"/>
                  <a:pt x="436652" y="57845"/>
                  <a:pt x="436652" y="65357"/>
                </a:cubicBezTo>
                <a:cubicBezTo>
                  <a:pt x="436652" y="72869"/>
                  <a:pt x="434022" y="79255"/>
                  <a:pt x="428764" y="84513"/>
                </a:cubicBezTo>
                <a:lnTo>
                  <a:pt x="224806" y="288472"/>
                </a:lnTo>
                <a:lnTo>
                  <a:pt x="186494" y="326784"/>
                </a:lnTo>
                <a:cubicBezTo>
                  <a:pt x="181234" y="332043"/>
                  <a:pt x="174848" y="334672"/>
                  <a:pt x="167337" y="334672"/>
                </a:cubicBezTo>
                <a:cubicBezTo>
                  <a:pt x="159824" y="334672"/>
                  <a:pt x="153439" y="332043"/>
                  <a:pt x="148180" y="326784"/>
                </a:cubicBezTo>
                <a:lnTo>
                  <a:pt x="109868" y="288472"/>
                </a:lnTo>
                <a:lnTo>
                  <a:pt x="7888" y="186492"/>
                </a:lnTo>
                <a:cubicBezTo>
                  <a:pt x="2630" y="181234"/>
                  <a:pt x="0" y="174849"/>
                  <a:pt x="0" y="167336"/>
                </a:cubicBezTo>
                <a:cubicBezTo>
                  <a:pt x="0" y="159824"/>
                  <a:pt x="2630" y="153439"/>
                  <a:pt x="7888" y="148180"/>
                </a:cubicBezTo>
                <a:lnTo>
                  <a:pt x="46202" y="109867"/>
                </a:lnTo>
                <a:cubicBezTo>
                  <a:pt x="51460" y="104609"/>
                  <a:pt x="57845" y="101979"/>
                  <a:pt x="65358" y="101979"/>
                </a:cubicBezTo>
                <a:cubicBezTo>
                  <a:pt x="72870" y="101979"/>
                  <a:pt x="79255" y="104609"/>
                  <a:pt x="84514" y="109867"/>
                </a:cubicBezTo>
                <a:lnTo>
                  <a:pt x="167337" y="192972"/>
                </a:lnTo>
                <a:lnTo>
                  <a:pt x="352139" y="7888"/>
                </a:lnTo>
                <a:cubicBezTo>
                  <a:pt x="357397" y="2630"/>
                  <a:pt x="363783" y="0"/>
                  <a:pt x="371295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Freeform 342"/>
          <p:cNvSpPr/>
          <p:nvPr/>
        </p:nvSpPr>
        <p:spPr>
          <a:xfrm>
            <a:off x="6372200" y="3789040"/>
            <a:ext cx="980470" cy="953287"/>
          </a:xfrm>
          <a:custGeom>
            <a:avLst/>
            <a:gdLst>
              <a:gd name="connsiteX0" fmla="*/ 189309 w 468765"/>
              <a:gd name="connsiteY0" fmla="*/ 108177 h 468766"/>
              <a:gd name="connsiteX1" fmla="*/ 207338 w 468765"/>
              <a:gd name="connsiteY1" fmla="*/ 108177 h 468766"/>
              <a:gd name="connsiteX2" fmla="*/ 213677 w 468765"/>
              <a:gd name="connsiteY2" fmla="*/ 110853 h 468766"/>
              <a:gd name="connsiteX3" fmla="*/ 216353 w 468765"/>
              <a:gd name="connsiteY3" fmla="*/ 117191 h 468766"/>
              <a:gd name="connsiteX4" fmla="*/ 216353 w 468765"/>
              <a:gd name="connsiteY4" fmla="*/ 180295 h 468766"/>
              <a:gd name="connsiteX5" fmla="*/ 279457 w 468765"/>
              <a:gd name="connsiteY5" fmla="*/ 180295 h 468766"/>
              <a:gd name="connsiteX6" fmla="*/ 285795 w 468765"/>
              <a:gd name="connsiteY6" fmla="*/ 182971 h 468766"/>
              <a:gd name="connsiteX7" fmla="*/ 288471 w 468765"/>
              <a:gd name="connsiteY7" fmla="*/ 189309 h 468766"/>
              <a:gd name="connsiteX8" fmla="*/ 288471 w 468765"/>
              <a:gd name="connsiteY8" fmla="*/ 207339 h 468766"/>
              <a:gd name="connsiteX9" fmla="*/ 285795 w 468765"/>
              <a:gd name="connsiteY9" fmla="*/ 213677 h 468766"/>
              <a:gd name="connsiteX10" fmla="*/ 279457 w 468765"/>
              <a:gd name="connsiteY10" fmla="*/ 216354 h 468766"/>
              <a:gd name="connsiteX11" fmla="*/ 216353 w 468765"/>
              <a:gd name="connsiteY11" fmla="*/ 216354 h 468766"/>
              <a:gd name="connsiteX12" fmla="*/ 216353 w 468765"/>
              <a:gd name="connsiteY12" fmla="*/ 279457 h 468766"/>
              <a:gd name="connsiteX13" fmla="*/ 213677 w 468765"/>
              <a:gd name="connsiteY13" fmla="*/ 285795 h 468766"/>
              <a:gd name="connsiteX14" fmla="*/ 207338 w 468765"/>
              <a:gd name="connsiteY14" fmla="*/ 288471 h 468766"/>
              <a:gd name="connsiteX15" fmla="*/ 189309 w 468765"/>
              <a:gd name="connsiteY15" fmla="*/ 288471 h 468766"/>
              <a:gd name="connsiteX16" fmla="*/ 182971 w 468765"/>
              <a:gd name="connsiteY16" fmla="*/ 285795 h 468766"/>
              <a:gd name="connsiteX17" fmla="*/ 180294 w 468765"/>
              <a:gd name="connsiteY17" fmla="*/ 279457 h 468766"/>
              <a:gd name="connsiteX18" fmla="*/ 180294 w 468765"/>
              <a:gd name="connsiteY18" fmla="*/ 216354 h 468766"/>
              <a:gd name="connsiteX19" fmla="*/ 117191 w 468765"/>
              <a:gd name="connsiteY19" fmla="*/ 216354 h 468766"/>
              <a:gd name="connsiteX20" fmla="*/ 110853 w 468765"/>
              <a:gd name="connsiteY20" fmla="*/ 213677 h 468766"/>
              <a:gd name="connsiteX21" fmla="*/ 108176 w 468765"/>
              <a:gd name="connsiteY21" fmla="*/ 207339 h 468766"/>
              <a:gd name="connsiteX22" fmla="*/ 108176 w 468765"/>
              <a:gd name="connsiteY22" fmla="*/ 189309 h 468766"/>
              <a:gd name="connsiteX23" fmla="*/ 110853 w 468765"/>
              <a:gd name="connsiteY23" fmla="*/ 182971 h 468766"/>
              <a:gd name="connsiteX24" fmla="*/ 117191 w 468765"/>
              <a:gd name="connsiteY24" fmla="*/ 180295 h 468766"/>
              <a:gd name="connsiteX25" fmla="*/ 180294 w 468765"/>
              <a:gd name="connsiteY25" fmla="*/ 180295 h 468766"/>
              <a:gd name="connsiteX26" fmla="*/ 180294 w 468765"/>
              <a:gd name="connsiteY26" fmla="*/ 117191 h 468766"/>
              <a:gd name="connsiteX27" fmla="*/ 182971 w 468765"/>
              <a:gd name="connsiteY27" fmla="*/ 110853 h 468766"/>
              <a:gd name="connsiteX28" fmla="*/ 189309 w 468765"/>
              <a:gd name="connsiteY28" fmla="*/ 108177 h 468766"/>
              <a:gd name="connsiteX29" fmla="*/ 198324 w 468765"/>
              <a:gd name="connsiteY29" fmla="*/ 72118 h 468766"/>
              <a:gd name="connsiteX30" fmla="*/ 109162 w 468765"/>
              <a:gd name="connsiteY30" fmla="*/ 109163 h 468766"/>
              <a:gd name="connsiteX31" fmla="*/ 72117 w 468765"/>
              <a:gd name="connsiteY31" fmla="*/ 198324 h 468766"/>
              <a:gd name="connsiteX32" fmla="*/ 109162 w 468765"/>
              <a:gd name="connsiteY32" fmla="*/ 287485 h 468766"/>
              <a:gd name="connsiteX33" fmla="*/ 198324 w 468765"/>
              <a:gd name="connsiteY33" fmla="*/ 324530 h 468766"/>
              <a:gd name="connsiteX34" fmla="*/ 287485 w 468765"/>
              <a:gd name="connsiteY34" fmla="*/ 287485 h 468766"/>
              <a:gd name="connsiteX35" fmla="*/ 324530 w 468765"/>
              <a:gd name="connsiteY35" fmla="*/ 198324 h 468766"/>
              <a:gd name="connsiteX36" fmla="*/ 287485 w 468765"/>
              <a:gd name="connsiteY36" fmla="*/ 109163 h 468766"/>
              <a:gd name="connsiteX37" fmla="*/ 198324 w 468765"/>
              <a:gd name="connsiteY37" fmla="*/ 72118 h 468766"/>
              <a:gd name="connsiteX38" fmla="*/ 198324 w 468765"/>
              <a:gd name="connsiteY38" fmla="*/ 0 h 468766"/>
              <a:gd name="connsiteX39" fmla="*/ 275371 w 468765"/>
              <a:gd name="connsiteY39" fmla="*/ 15635 h 468766"/>
              <a:gd name="connsiteX40" fmla="*/ 338757 w 468765"/>
              <a:gd name="connsiteY40" fmla="*/ 57891 h 468766"/>
              <a:gd name="connsiteX41" fmla="*/ 381014 w 468765"/>
              <a:gd name="connsiteY41" fmla="*/ 121276 h 468766"/>
              <a:gd name="connsiteX42" fmla="*/ 396648 w 468765"/>
              <a:gd name="connsiteY42" fmla="*/ 198324 h 468766"/>
              <a:gd name="connsiteX43" fmla="*/ 361716 w 468765"/>
              <a:gd name="connsiteY43" fmla="*/ 310727 h 468766"/>
              <a:gd name="connsiteX44" fmla="*/ 458343 w 468765"/>
              <a:gd name="connsiteY44" fmla="*/ 407353 h 468766"/>
              <a:gd name="connsiteX45" fmla="*/ 468765 w 468765"/>
              <a:gd name="connsiteY45" fmla="*/ 432707 h 468766"/>
              <a:gd name="connsiteX46" fmla="*/ 458202 w 468765"/>
              <a:gd name="connsiteY46" fmla="*/ 458202 h 468766"/>
              <a:gd name="connsiteX47" fmla="*/ 432707 w 468765"/>
              <a:gd name="connsiteY47" fmla="*/ 468766 h 468766"/>
              <a:gd name="connsiteX48" fmla="*/ 407353 w 468765"/>
              <a:gd name="connsiteY48" fmla="*/ 458061 h 468766"/>
              <a:gd name="connsiteX49" fmla="*/ 310726 w 468765"/>
              <a:gd name="connsiteY49" fmla="*/ 361716 h 468766"/>
              <a:gd name="connsiteX50" fmla="*/ 198324 w 468765"/>
              <a:gd name="connsiteY50" fmla="*/ 396648 h 468766"/>
              <a:gd name="connsiteX51" fmla="*/ 121276 w 468765"/>
              <a:gd name="connsiteY51" fmla="*/ 381013 h 468766"/>
              <a:gd name="connsiteX52" fmla="*/ 57891 w 468765"/>
              <a:gd name="connsiteY52" fmla="*/ 338757 h 468766"/>
              <a:gd name="connsiteX53" fmla="*/ 15634 w 468765"/>
              <a:gd name="connsiteY53" fmla="*/ 275372 h 468766"/>
              <a:gd name="connsiteX54" fmla="*/ 0 w 468765"/>
              <a:gd name="connsiteY54" fmla="*/ 198324 h 468766"/>
              <a:gd name="connsiteX55" fmla="*/ 15634 w 468765"/>
              <a:gd name="connsiteY55" fmla="*/ 121276 h 468766"/>
              <a:gd name="connsiteX56" fmla="*/ 57891 w 468765"/>
              <a:gd name="connsiteY56" fmla="*/ 57891 h 468766"/>
              <a:gd name="connsiteX57" fmla="*/ 121276 w 468765"/>
              <a:gd name="connsiteY57" fmla="*/ 15635 h 468766"/>
              <a:gd name="connsiteX58" fmla="*/ 198324 w 468765"/>
              <a:gd name="connsiteY58" fmla="*/ 0 h 46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68765" h="468766">
                <a:moveTo>
                  <a:pt x="189309" y="108177"/>
                </a:moveTo>
                <a:lnTo>
                  <a:pt x="207338" y="108177"/>
                </a:lnTo>
                <a:cubicBezTo>
                  <a:pt x="209781" y="108177"/>
                  <a:pt x="211893" y="109069"/>
                  <a:pt x="213677" y="110853"/>
                </a:cubicBezTo>
                <a:cubicBezTo>
                  <a:pt x="215460" y="112637"/>
                  <a:pt x="216353" y="114750"/>
                  <a:pt x="216353" y="117191"/>
                </a:cubicBezTo>
                <a:lnTo>
                  <a:pt x="216353" y="180295"/>
                </a:lnTo>
                <a:lnTo>
                  <a:pt x="279457" y="180295"/>
                </a:lnTo>
                <a:cubicBezTo>
                  <a:pt x="281898" y="180295"/>
                  <a:pt x="284011" y="181187"/>
                  <a:pt x="285795" y="182971"/>
                </a:cubicBezTo>
                <a:cubicBezTo>
                  <a:pt x="287579" y="184755"/>
                  <a:pt x="288471" y="186868"/>
                  <a:pt x="288471" y="189309"/>
                </a:cubicBezTo>
                <a:lnTo>
                  <a:pt x="288471" y="207339"/>
                </a:lnTo>
                <a:cubicBezTo>
                  <a:pt x="288471" y="209780"/>
                  <a:pt x="287579" y="211893"/>
                  <a:pt x="285795" y="213677"/>
                </a:cubicBezTo>
                <a:cubicBezTo>
                  <a:pt x="284011" y="215461"/>
                  <a:pt x="281898" y="216354"/>
                  <a:pt x="279457" y="216354"/>
                </a:cubicBezTo>
                <a:lnTo>
                  <a:pt x="216353" y="216354"/>
                </a:lnTo>
                <a:lnTo>
                  <a:pt x="216353" y="279457"/>
                </a:lnTo>
                <a:cubicBezTo>
                  <a:pt x="216353" y="281898"/>
                  <a:pt x="215460" y="284011"/>
                  <a:pt x="213677" y="285795"/>
                </a:cubicBezTo>
                <a:cubicBezTo>
                  <a:pt x="211893" y="287579"/>
                  <a:pt x="209781" y="288471"/>
                  <a:pt x="207338" y="288471"/>
                </a:cubicBezTo>
                <a:lnTo>
                  <a:pt x="189309" y="288471"/>
                </a:lnTo>
                <a:cubicBezTo>
                  <a:pt x="186867" y="288471"/>
                  <a:pt x="184754" y="287579"/>
                  <a:pt x="182971" y="285795"/>
                </a:cubicBezTo>
                <a:cubicBezTo>
                  <a:pt x="181187" y="284011"/>
                  <a:pt x="180294" y="281898"/>
                  <a:pt x="180294" y="279457"/>
                </a:cubicBezTo>
                <a:lnTo>
                  <a:pt x="180294" y="216354"/>
                </a:lnTo>
                <a:lnTo>
                  <a:pt x="117191" y="216354"/>
                </a:lnTo>
                <a:cubicBezTo>
                  <a:pt x="114749" y="216354"/>
                  <a:pt x="112636" y="215461"/>
                  <a:pt x="110853" y="213677"/>
                </a:cubicBezTo>
                <a:cubicBezTo>
                  <a:pt x="109069" y="211893"/>
                  <a:pt x="108176" y="209780"/>
                  <a:pt x="108176" y="207339"/>
                </a:cubicBezTo>
                <a:lnTo>
                  <a:pt x="108176" y="189309"/>
                </a:lnTo>
                <a:cubicBezTo>
                  <a:pt x="108176" y="186868"/>
                  <a:pt x="109069" y="184755"/>
                  <a:pt x="110853" y="182971"/>
                </a:cubicBezTo>
                <a:cubicBezTo>
                  <a:pt x="112636" y="181187"/>
                  <a:pt x="114749" y="180295"/>
                  <a:pt x="117191" y="180295"/>
                </a:cubicBezTo>
                <a:lnTo>
                  <a:pt x="180294" y="180295"/>
                </a:lnTo>
                <a:lnTo>
                  <a:pt x="180294" y="117191"/>
                </a:lnTo>
                <a:cubicBezTo>
                  <a:pt x="180294" y="114750"/>
                  <a:pt x="181187" y="112637"/>
                  <a:pt x="182971" y="110853"/>
                </a:cubicBezTo>
                <a:cubicBezTo>
                  <a:pt x="184754" y="109069"/>
                  <a:pt x="186867" y="108177"/>
                  <a:pt x="189309" y="108177"/>
                </a:cubicBezTo>
                <a:close/>
                <a:moveTo>
                  <a:pt x="198324" y="72118"/>
                </a:moveTo>
                <a:cubicBezTo>
                  <a:pt x="163580" y="72118"/>
                  <a:pt x="133860" y="84466"/>
                  <a:pt x="109162" y="109163"/>
                </a:cubicBezTo>
                <a:cubicBezTo>
                  <a:pt x="84466" y="133859"/>
                  <a:pt x="72117" y="163580"/>
                  <a:pt x="72117" y="198324"/>
                </a:cubicBezTo>
                <a:cubicBezTo>
                  <a:pt x="72117" y="233068"/>
                  <a:pt x="84466" y="262789"/>
                  <a:pt x="109162" y="287485"/>
                </a:cubicBezTo>
                <a:cubicBezTo>
                  <a:pt x="133860" y="312182"/>
                  <a:pt x="163580" y="324530"/>
                  <a:pt x="198324" y="324530"/>
                </a:cubicBezTo>
                <a:cubicBezTo>
                  <a:pt x="233068" y="324530"/>
                  <a:pt x="262788" y="312182"/>
                  <a:pt x="287485" y="287485"/>
                </a:cubicBezTo>
                <a:cubicBezTo>
                  <a:pt x="312182" y="262789"/>
                  <a:pt x="324530" y="233068"/>
                  <a:pt x="324530" y="198324"/>
                </a:cubicBezTo>
                <a:cubicBezTo>
                  <a:pt x="324530" y="163580"/>
                  <a:pt x="312182" y="133859"/>
                  <a:pt x="287485" y="109163"/>
                </a:cubicBezTo>
                <a:cubicBezTo>
                  <a:pt x="262788" y="84466"/>
                  <a:pt x="233068" y="72118"/>
                  <a:pt x="198324" y="72118"/>
                </a:cubicBezTo>
                <a:close/>
                <a:moveTo>
                  <a:pt x="198324" y="0"/>
                </a:moveTo>
                <a:cubicBezTo>
                  <a:pt x="225180" y="0"/>
                  <a:pt x="250863" y="5212"/>
                  <a:pt x="275371" y="15635"/>
                </a:cubicBezTo>
                <a:cubicBezTo>
                  <a:pt x="299880" y="26058"/>
                  <a:pt x="321009" y="40144"/>
                  <a:pt x="338757" y="57891"/>
                </a:cubicBezTo>
                <a:cubicBezTo>
                  <a:pt x="356505" y="75639"/>
                  <a:pt x="370590" y="96767"/>
                  <a:pt x="381014" y="121276"/>
                </a:cubicBezTo>
                <a:cubicBezTo>
                  <a:pt x="391436" y="145785"/>
                  <a:pt x="396648" y="171468"/>
                  <a:pt x="396648" y="198324"/>
                </a:cubicBezTo>
                <a:cubicBezTo>
                  <a:pt x="396648" y="239642"/>
                  <a:pt x="385004" y="277109"/>
                  <a:pt x="361716" y="310727"/>
                </a:cubicBezTo>
                <a:lnTo>
                  <a:pt x="458343" y="407353"/>
                </a:lnTo>
                <a:cubicBezTo>
                  <a:pt x="465291" y="414302"/>
                  <a:pt x="468765" y="422753"/>
                  <a:pt x="468765" y="432707"/>
                </a:cubicBezTo>
                <a:cubicBezTo>
                  <a:pt x="468765" y="442661"/>
                  <a:pt x="465245" y="451159"/>
                  <a:pt x="458202" y="458202"/>
                </a:cubicBezTo>
                <a:cubicBezTo>
                  <a:pt x="451158" y="465245"/>
                  <a:pt x="442660" y="468766"/>
                  <a:pt x="432707" y="468766"/>
                </a:cubicBezTo>
                <a:cubicBezTo>
                  <a:pt x="422565" y="468766"/>
                  <a:pt x="414114" y="465198"/>
                  <a:pt x="407353" y="458061"/>
                </a:cubicBezTo>
                <a:lnTo>
                  <a:pt x="310726" y="361716"/>
                </a:lnTo>
                <a:cubicBezTo>
                  <a:pt x="277109" y="385004"/>
                  <a:pt x="239642" y="396648"/>
                  <a:pt x="198324" y="396648"/>
                </a:cubicBezTo>
                <a:cubicBezTo>
                  <a:pt x="171468" y="396648"/>
                  <a:pt x="145784" y="391437"/>
                  <a:pt x="121276" y="381013"/>
                </a:cubicBezTo>
                <a:cubicBezTo>
                  <a:pt x="96767" y="370590"/>
                  <a:pt x="75639" y="356504"/>
                  <a:pt x="57891" y="338757"/>
                </a:cubicBezTo>
                <a:cubicBezTo>
                  <a:pt x="40143" y="321009"/>
                  <a:pt x="26058" y="299881"/>
                  <a:pt x="15634" y="275372"/>
                </a:cubicBezTo>
                <a:cubicBezTo>
                  <a:pt x="5211" y="250863"/>
                  <a:pt x="0" y="225180"/>
                  <a:pt x="0" y="198324"/>
                </a:cubicBezTo>
                <a:cubicBezTo>
                  <a:pt x="0" y="171468"/>
                  <a:pt x="5211" y="145785"/>
                  <a:pt x="15634" y="121276"/>
                </a:cubicBezTo>
                <a:cubicBezTo>
                  <a:pt x="26058" y="96767"/>
                  <a:pt x="40143" y="75639"/>
                  <a:pt x="57891" y="57891"/>
                </a:cubicBezTo>
                <a:cubicBezTo>
                  <a:pt x="75639" y="40144"/>
                  <a:pt x="96767" y="26058"/>
                  <a:pt x="121276" y="15635"/>
                </a:cubicBezTo>
                <a:cubicBezTo>
                  <a:pt x="145784" y="5212"/>
                  <a:pt x="171468" y="0"/>
                  <a:pt x="198324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Freeform 343"/>
          <p:cNvSpPr/>
          <p:nvPr/>
        </p:nvSpPr>
        <p:spPr>
          <a:xfrm>
            <a:off x="7804819" y="1988839"/>
            <a:ext cx="792088" cy="799659"/>
          </a:xfrm>
          <a:custGeom>
            <a:avLst/>
            <a:gdLst>
              <a:gd name="connsiteX0" fmla="*/ 117191 w 468765"/>
              <a:gd name="connsiteY0" fmla="*/ 180295 h 468766"/>
              <a:gd name="connsiteX1" fmla="*/ 279456 w 468765"/>
              <a:gd name="connsiteY1" fmla="*/ 180295 h 468766"/>
              <a:gd name="connsiteX2" fmla="*/ 285795 w 468765"/>
              <a:gd name="connsiteY2" fmla="*/ 182971 h 468766"/>
              <a:gd name="connsiteX3" fmla="*/ 288472 w 468765"/>
              <a:gd name="connsiteY3" fmla="*/ 189309 h 468766"/>
              <a:gd name="connsiteX4" fmla="*/ 288472 w 468765"/>
              <a:gd name="connsiteY4" fmla="*/ 207339 h 468766"/>
              <a:gd name="connsiteX5" fmla="*/ 285795 w 468765"/>
              <a:gd name="connsiteY5" fmla="*/ 213677 h 468766"/>
              <a:gd name="connsiteX6" fmla="*/ 279456 w 468765"/>
              <a:gd name="connsiteY6" fmla="*/ 216354 h 468766"/>
              <a:gd name="connsiteX7" fmla="*/ 117191 w 468765"/>
              <a:gd name="connsiteY7" fmla="*/ 216354 h 468766"/>
              <a:gd name="connsiteX8" fmla="*/ 110852 w 468765"/>
              <a:gd name="connsiteY8" fmla="*/ 213677 h 468766"/>
              <a:gd name="connsiteX9" fmla="*/ 108177 w 468765"/>
              <a:gd name="connsiteY9" fmla="*/ 207339 h 468766"/>
              <a:gd name="connsiteX10" fmla="*/ 108177 w 468765"/>
              <a:gd name="connsiteY10" fmla="*/ 189309 h 468766"/>
              <a:gd name="connsiteX11" fmla="*/ 110852 w 468765"/>
              <a:gd name="connsiteY11" fmla="*/ 182971 h 468766"/>
              <a:gd name="connsiteX12" fmla="*/ 117191 w 468765"/>
              <a:gd name="connsiteY12" fmla="*/ 180295 h 468766"/>
              <a:gd name="connsiteX13" fmla="*/ 198324 w 468765"/>
              <a:gd name="connsiteY13" fmla="*/ 72118 h 468766"/>
              <a:gd name="connsiteX14" fmla="*/ 109163 w 468765"/>
              <a:gd name="connsiteY14" fmla="*/ 109163 h 468766"/>
              <a:gd name="connsiteX15" fmla="*/ 72117 w 468765"/>
              <a:gd name="connsiteY15" fmla="*/ 198324 h 468766"/>
              <a:gd name="connsiteX16" fmla="*/ 109163 w 468765"/>
              <a:gd name="connsiteY16" fmla="*/ 287485 h 468766"/>
              <a:gd name="connsiteX17" fmla="*/ 198324 w 468765"/>
              <a:gd name="connsiteY17" fmla="*/ 324530 h 468766"/>
              <a:gd name="connsiteX18" fmla="*/ 287486 w 468765"/>
              <a:gd name="connsiteY18" fmla="*/ 287485 h 468766"/>
              <a:gd name="connsiteX19" fmla="*/ 324530 w 468765"/>
              <a:gd name="connsiteY19" fmla="*/ 198324 h 468766"/>
              <a:gd name="connsiteX20" fmla="*/ 287486 w 468765"/>
              <a:gd name="connsiteY20" fmla="*/ 109163 h 468766"/>
              <a:gd name="connsiteX21" fmla="*/ 198324 w 468765"/>
              <a:gd name="connsiteY21" fmla="*/ 72118 h 468766"/>
              <a:gd name="connsiteX22" fmla="*/ 198324 w 468765"/>
              <a:gd name="connsiteY22" fmla="*/ 0 h 468766"/>
              <a:gd name="connsiteX23" fmla="*/ 275371 w 468765"/>
              <a:gd name="connsiteY23" fmla="*/ 15635 h 468766"/>
              <a:gd name="connsiteX24" fmla="*/ 338757 w 468765"/>
              <a:gd name="connsiteY24" fmla="*/ 57891 h 468766"/>
              <a:gd name="connsiteX25" fmla="*/ 381013 w 468765"/>
              <a:gd name="connsiteY25" fmla="*/ 121276 h 468766"/>
              <a:gd name="connsiteX26" fmla="*/ 396648 w 468765"/>
              <a:gd name="connsiteY26" fmla="*/ 198324 h 468766"/>
              <a:gd name="connsiteX27" fmla="*/ 361716 w 468765"/>
              <a:gd name="connsiteY27" fmla="*/ 310727 h 468766"/>
              <a:gd name="connsiteX28" fmla="*/ 458343 w 468765"/>
              <a:gd name="connsiteY28" fmla="*/ 407353 h 468766"/>
              <a:gd name="connsiteX29" fmla="*/ 468765 w 468765"/>
              <a:gd name="connsiteY29" fmla="*/ 432707 h 468766"/>
              <a:gd name="connsiteX30" fmla="*/ 458202 w 468765"/>
              <a:gd name="connsiteY30" fmla="*/ 458202 h 468766"/>
              <a:gd name="connsiteX31" fmla="*/ 432707 w 468765"/>
              <a:gd name="connsiteY31" fmla="*/ 468766 h 468766"/>
              <a:gd name="connsiteX32" fmla="*/ 407353 w 468765"/>
              <a:gd name="connsiteY32" fmla="*/ 458061 h 468766"/>
              <a:gd name="connsiteX33" fmla="*/ 310726 w 468765"/>
              <a:gd name="connsiteY33" fmla="*/ 361716 h 468766"/>
              <a:gd name="connsiteX34" fmla="*/ 198324 w 468765"/>
              <a:gd name="connsiteY34" fmla="*/ 396648 h 468766"/>
              <a:gd name="connsiteX35" fmla="*/ 121276 w 468765"/>
              <a:gd name="connsiteY35" fmla="*/ 381013 h 468766"/>
              <a:gd name="connsiteX36" fmla="*/ 57892 w 468765"/>
              <a:gd name="connsiteY36" fmla="*/ 338757 h 468766"/>
              <a:gd name="connsiteX37" fmla="*/ 15635 w 468765"/>
              <a:gd name="connsiteY37" fmla="*/ 275372 h 468766"/>
              <a:gd name="connsiteX38" fmla="*/ 0 w 468765"/>
              <a:gd name="connsiteY38" fmla="*/ 198324 h 468766"/>
              <a:gd name="connsiteX39" fmla="*/ 15635 w 468765"/>
              <a:gd name="connsiteY39" fmla="*/ 121276 h 468766"/>
              <a:gd name="connsiteX40" fmla="*/ 57892 w 468765"/>
              <a:gd name="connsiteY40" fmla="*/ 57891 h 468766"/>
              <a:gd name="connsiteX41" fmla="*/ 121276 w 468765"/>
              <a:gd name="connsiteY41" fmla="*/ 15635 h 468766"/>
              <a:gd name="connsiteX42" fmla="*/ 198324 w 468765"/>
              <a:gd name="connsiteY42" fmla="*/ 0 h 46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68765" h="468766">
                <a:moveTo>
                  <a:pt x="117191" y="180295"/>
                </a:moveTo>
                <a:lnTo>
                  <a:pt x="279456" y="180295"/>
                </a:lnTo>
                <a:cubicBezTo>
                  <a:pt x="281899" y="180295"/>
                  <a:pt x="284012" y="181187"/>
                  <a:pt x="285795" y="182971"/>
                </a:cubicBezTo>
                <a:cubicBezTo>
                  <a:pt x="287579" y="184755"/>
                  <a:pt x="288472" y="186868"/>
                  <a:pt x="288472" y="189309"/>
                </a:cubicBezTo>
                <a:lnTo>
                  <a:pt x="288472" y="207339"/>
                </a:lnTo>
                <a:cubicBezTo>
                  <a:pt x="288472" y="209780"/>
                  <a:pt x="287579" y="211893"/>
                  <a:pt x="285795" y="213677"/>
                </a:cubicBezTo>
                <a:cubicBezTo>
                  <a:pt x="284012" y="215461"/>
                  <a:pt x="281899" y="216354"/>
                  <a:pt x="279456" y="216354"/>
                </a:cubicBezTo>
                <a:lnTo>
                  <a:pt x="117191" y="216354"/>
                </a:lnTo>
                <a:cubicBezTo>
                  <a:pt x="114750" y="216354"/>
                  <a:pt x="112637" y="215461"/>
                  <a:pt x="110852" y="213677"/>
                </a:cubicBezTo>
                <a:cubicBezTo>
                  <a:pt x="109069" y="211893"/>
                  <a:pt x="108177" y="209780"/>
                  <a:pt x="108177" y="207339"/>
                </a:cubicBezTo>
                <a:lnTo>
                  <a:pt x="108177" y="189309"/>
                </a:lnTo>
                <a:cubicBezTo>
                  <a:pt x="108177" y="186868"/>
                  <a:pt x="109069" y="184755"/>
                  <a:pt x="110852" y="182971"/>
                </a:cubicBezTo>
                <a:cubicBezTo>
                  <a:pt x="112637" y="181187"/>
                  <a:pt x="114750" y="180295"/>
                  <a:pt x="117191" y="180295"/>
                </a:cubicBezTo>
                <a:close/>
                <a:moveTo>
                  <a:pt x="198324" y="72118"/>
                </a:moveTo>
                <a:cubicBezTo>
                  <a:pt x="163580" y="72118"/>
                  <a:pt x="133859" y="84466"/>
                  <a:pt x="109163" y="109163"/>
                </a:cubicBezTo>
                <a:cubicBezTo>
                  <a:pt x="84466" y="133859"/>
                  <a:pt x="72117" y="163580"/>
                  <a:pt x="72117" y="198324"/>
                </a:cubicBezTo>
                <a:cubicBezTo>
                  <a:pt x="72117" y="233068"/>
                  <a:pt x="84466" y="262789"/>
                  <a:pt x="109163" y="287485"/>
                </a:cubicBezTo>
                <a:cubicBezTo>
                  <a:pt x="133859" y="312182"/>
                  <a:pt x="163580" y="324530"/>
                  <a:pt x="198324" y="324530"/>
                </a:cubicBezTo>
                <a:cubicBezTo>
                  <a:pt x="233068" y="324530"/>
                  <a:pt x="262788" y="312182"/>
                  <a:pt x="287486" y="287485"/>
                </a:cubicBezTo>
                <a:cubicBezTo>
                  <a:pt x="312182" y="262789"/>
                  <a:pt x="324530" y="233068"/>
                  <a:pt x="324530" y="198324"/>
                </a:cubicBezTo>
                <a:cubicBezTo>
                  <a:pt x="324530" y="163580"/>
                  <a:pt x="312182" y="133859"/>
                  <a:pt x="287486" y="109163"/>
                </a:cubicBezTo>
                <a:cubicBezTo>
                  <a:pt x="262788" y="84466"/>
                  <a:pt x="233068" y="72118"/>
                  <a:pt x="198324" y="72118"/>
                </a:cubicBezTo>
                <a:close/>
                <a:moveTo>
                  <a:pt x="198324" y="0"/>
                </a:moveTo>
                <a:cubicBezTo>
                  <a:pt x="225180" y="0"/>
                  <a:pt x="250862" y="5212"/>
                  <a:pt x="275371" y="15635"/>
                </a:cubicBezTo>
                <a:cubicBezTo>
                  <a:pt x="299880" y="26058"/>
                  <a:pt x="321009" y="40144"/>
                  <a:pt x="338757" y="57891"/>
                </a:cubicBezTo>
                <a:cubicBezTo>
                  <a:pt x="356505" y="75639"/>
                  <a:pt x="370590" y="96767"/>
                  <a:pt x="381013" y="121276"/>
                </a:cubicBezTo>
                <a:cubicBezTo>
                  <a:pt x="391436" y="145785"/>
                  <a:pt x="396648" y="171468"/>
                  <a:pt x="396648" y="198324"/>
                </a:cubicBezTo>
                <a:cubicBezTo>
                  <a:pt x="396648" y="239642"/>
                  <a:pt x="385004" y="277109"/>
                  <a:pt x="361716" y="310727"/>
                </a:cubicBezTo>
                <a:lnTo>
                  <a:pt x="458343" y="407353"/>
                </a:lnTo>
                <a:cubicBezTo>
                  <a:pt x="465292" y="414302"/>
                  <a:pt x="468765" y="422753"/>
                  <a:pt x="468765" y="432707"/>
                </a:cubicBezTo>
                <a:cubicBezTo>
                  <a:pt x="468765" y="442661"/>
                  <a:pt x="465245" y="451159"/>
                  <a:pt x="458202" y="458202"/>
                </a:cubicBezTo>
                <a:cubicBezTo>
                  <a:pt x="451159" y="465245"/>
                  <a:pt x="442660" y="468766"/>
                  <a:pt x="432707" y="468766"/>
                </a:cubicBezTo>
                <a:cubicBezTo>
                  <a:pt x="422566" y="468766"/>
                  <a:pt x="414114" y="465198"/>
                  <a:pt x="407353" y="458061"/>
                </a:cubicBezTo>
                <a:lnTo>
                  <a:pt x="310726" y="361716"/>
                </a:lnTo>
                <a:cubicBezTo>
                  <a:pt x="277110" y="385004"/>
                  <a:pt x="239642" y="396648"/>
                  <a:pt x="198324" y="396648"/>
                </a:cubicBezTo>
                <a:cubicBezTo>
                  <a:pt x="171468" y="396648"/>
                  <a:pt x="145785" y="391437"/>
                  <a:pt x="121276" y="381013"/>
                </a:cubicBezTo>
                <a:cubicBezTo>
                  <a:pt x="96767" y="370590"/>
                  <a:pt x="75639" y="356504"/>
                  <a:pt x="57892" y="338757"/>
                </a:cubicBezTo>
                <a:cubicBezTo>
                  <a:pt x="40144" y="321009"/>
                  <a:pt x="26057" y="299881"/>
                  <a:pt x="15635" y="275372"/>
                </a:cubicBezTo>
                <a:cubicBezTo>
                  <a:pt x="5211" y="250863"/>
                  <a:pt x="0" y="225180"/>
                  <a:pt x="0" y="198324"/>
                </a:cubicBezTo>
                <a:cubicBezTo>
                  <a:pt x="0" y="171468"/>
                  <a:pt x="5211" y="145785"/>
                  <a:pt x="15635" y="121276"/>
                </a:cubicBezTo>
                <a:cubicBezTo>
                  <a:pt x="26057" y="96767"/>
                  <a:pt x="40144" y="75639"/>
                  <a:pt x="57892" y="57891"/>
                </a:cubicBezTo>
                <a:cubicBezTo>
                  <a:pt x="75639" y="40144"/>
                  <a:pt x="96767" y="26058"/>
                  <a:pt x="121276" y="15635"/>
                </a:cubicBezTo>
                <a:cubicBezTo>
                  <a:pt x="145785" y="5212"/>
                  <a:pt x="171468" y="0"/>
                  <a:pt x="198324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8" name="Freeform 373"/>
          <p:cNvSpPr/>
          <p:nvPr/>
        </p:nvSpPr>
        <p:spPr>
          <a:xfrm>
            <a:off x="7294464" y="2924944"/>
            <a:ext cx="1302443" cy="1069797"/>
          </a:xfrm>
          <a:custGeom>
            <a:avLst/>
            <a:gdLst>
              <a:gd name="connsiteX0" fmla="*/ 240018 w 502570"/>
              <a:gd name="connsiteY0" fmla="*/ 221988 h 396648"/>
              <a:gd name="connsiteX1" fmla="*/ 207339 w 502570"/>
              <a:gd name="connsiteY1" fmla="*/ 254666 h 396648"/>
              <a:gd name="connsiteX2" fmla="*/ 207339 w 502570"/>
              <a:gd name="connsiteY2" fmla="*/ 270442 h 396648"/>
              <a:gd name="connsiteX3" fmla="*/ 234383 w 502570"/>
              <a:gd name="connsiteY3" fmla="*/ 270442 h 396648"/>
              <a:gd name="connsiteX4" fmla="*/ 234383 w 502570"/>
              <a:gd name="connsiteY4" fmla="*/ 297486 h 396648"/>
              <a:gd name="connsiteX5" fmla="*/ 250159 w 502570"/>
              <a:gd name="connsiteY5" fmla="*/ 297486 h 396648"/>
              <a:gd name="connsiteX6" fmla="*/ 282837 w 502570"/>
              <a:gd name="connsiteY6" fmla="*/ 264808 h 396648"/>
              <a:gd name="connsiteX7" fmla="*/ 369533 w 502570"/>
              <a:gd name="connsiteY7" fmla="*/ 92471 h 396648"/>
              <a:gd name="connsiteX8" fmla="*/ 364815 w 502570"/>
              <a:gd name="connsiteY8" fmla="*/ 94936 h 396648"/>
              <a:gd name="connsiteX9" fmla="*/ 266216 w 502570"/>
              <a:gd name="connsiteY9" fmla="*/ 193535 h 396648"/>
              <a:gd name="connsiteX10" fmla="*/ 265935 w 502570"/>
              <a:gd name="connsiteY10" fmla="*/ 202831 h 396648"/>
              <a:gd name="connsiteX11" fmla="*/ 275231 w 502570"/>
              <a:gd name="connsiteY11" fmla="*/ 202550 h 396648"/>
              <a:gd name="connsiteX12" fmla="*/ 373829 w 502570"/>
              <a:gd name="connsiteY12" fmla="*/ 103951 h 396648"/>
              <a:gd name="connsiteX13" fmla="*/ 374112 w 502570"/>
              <a:gd name="connsiteY13" fmla="*/ 94655 h 396648"/>
              <a:gd name="connsiteX14" fmla="*/ 369533 w 502570"/>
              <a:gd name="connsiteY14" fmla="*/ 92471 h 396648"/>
              <a:gd name="connsiteX15" fmla="*/ 369604 w 502570"/>
              <a:gd name="connsiteY15" fmla="*/ 54088 h 396648"/>
              <a:gd name="connsiteX16" fmla="*/ 450736 w 502570"/>
              <a:gd name="connsiteY16" fmla="*/ 135221 h 396648"/>
              <a:gd name="connsiteX17" fmla="*/ 261427 w 502570"/>
              <a:gd name="connsiteY17" fmla="*/ 324530 h 396648"/>
              <a:gd name="connsiteX18" fmla="*/ 180295 w 502570"/>
              <a:gd name="connsiteY18" fmla="*/ 324530 h 396648"/>
              <a:gd name="connsiteX19" fmla="*/ 180295 w 502570"/>
              <a:gd name="connsiteY19" fmla="*/ 243398 h 396648"/>
              <a:gd name="connsiteX20" fmla="*/ 432706 w 502570"/>
              <a:gd name="connsiteY20" fmla="*/ 2254 h 396648"/>
              <a:gd name="connsiteX21" fmla="*/ 451863 w 502570"/>
              <a:gd name="connsiteY21" fmla="*/ 10142 h 396648"/>
              <a:gd name="connsiteX22" fmla="*/ 494683 w 502570"/>
              <a:gd name="connsiteY22" fmla="*/ 52961 h 396648"/>
              <a:gd name="connsiteX23" fmla="*/ 502570 w 502570"/>
              <a:gd name="connsiteY23" fmla="*/ 72118 h 396648"/>
              <a:gd name="connsiteX24" fmla="*/ 494683 w 502570"/>
              <a:gd name="connsiteY24" fmla="*/ 91274 h 396648"/>
              <a:gd name="connsiteX25" fmla="*/ 468766 w 502570"/>
              <a:gd name="connsiteY25" fmla="*/ 117191 h 396648"/>
              <a:gd name="connsiteX26" fmla="*/ 387632 w 502570"/>
              <a:gd name="connsiteY26" fmla="*/ 36059 h 396648"/>
              <a:gd name="connsiteX27" fmla="*/ 413550 w 502570"/>
              <a:gd name="connsiteY27" fmla="*/ 10142 h 396648"/>
              <a:gd name="connsiteX28" fmla="*/ 432706 w 502570"/>
              <a:gd name="connsiteY28" fmla="*/ 2254 h 396648"/>
              <a:gd name="connsiteX29" fmla="*/ 81133 w 502570"/>
              <a:gd name="connsiteY29" fmla="*/ 0 h 396648"/>
              <a:gd name="connsiteX30" fmla="*/ 315515 w 502570"/>
              <a:gd name="connsiteY30" fmla="*/ 0 h 396648"/>
              <a:gd name="connsiteX31" fmla="*/ 348476 w 502570"/>
              <a:gd name="connsiteY31" fmla="*/ 7043 h 396648"/>
              <a:gd name="connsiteX32" fmla="*/ 353547 w 502570"/>
              <a:gd name="connsiteY32" fmla="*/ 13522 h 396648"/>
              <a:gd name="connsiteX33" fmla="*/ 351011 w 502570"/>
              <a:gd name="connsiteY33" fmla="*/ 21692 h 396648"/>
              <a:gd name="connsiteX34" fmla="*/ 337207 w 502570"/>
              <a:gd name="connsiteY34" fmla="*/ 35496 h 396648"/>
              <a:gd name="connsiteX35" fmla="*/ 328193 w 502570"/>
              <a:gd name="connsiteY35" fmla="*/ 37749 h 396648"/>
              <a:gd name="connsiteX36" fmla="*/ 315515 w 502570"/>
              <a:gd name="connsiteY36" fmla="*/ 36059 h 396648"/>
              <a:gd name="connsiteX37" fmla="*/ 81133 w 502570"/>
              <a:gd name="connsiteY37" fmla="*/ 36059 h 396648"/>
              <a:gd name="connsiteX38" fmla="*/ 49299 w 502570"/>
              <a:gd name="connsiteY38" fmla="*/ 49299 h 396648"/>
              <a:gd name="connsiteX39" fmla="*/ 36059 w 502570"/>
              <a:gd name="connsiteY39" fmla="*/ 81133 h 396648"/>
              <a:gd name="connsiteX40" fmla="*/ 36059 w 502570"/>
              <a:gd name="connsiteY40" fmla="*/ 315515 h 396648"/>
              <a:gd name="connsiteX41" fmla="*/ 49299 w 502570"/>
              <a:gd name="connsiteY41" fmla="*/ 347349 h 396648"/>
              <a:gd name="connsiteX42" fmla="*/ 81133 w 502570"/>
              <a:gd name="connsiteY42" fmla="*/ 360589 h 396648"/>
              <a:gd name="connsiteX43" fmla="*/ 315515 w 502570"/>
              <a:gd name="connsiteY43" fmla="*/ 360589 h 396648"/>
              <a:gd name="connsiteX44" fmla="*/ 347349 w 502570"/>
              <a:gd name="connsiteY44" fmla="*/ 347349 h 396648"/>
              <a:gd name="connsiteX45" fmla="*/ 360589 w 502570"/>
              <a:gd name="connsiteY45" fmla="*/ 315515 h 396648"/>
              <a:gd name="connsiteX46" fmla="*/ 360589 w 502570"/>
              <a:gd name="connsiteY46" fmla="*/ 280020 h 396648"/>
              <a:gd name="connsiteX47" fmla="*/ 363125 w 502570"/>
              <a:gd name="connsiteY47" fmla="*/ 273822 h 396648"/>
              <a:gd name="connsiteX48" fmla="*/ 381154 w 502570"/>
              <a:gd name="connsiteY48" fmla="*/ 255793 h 396648"/>
              <a:gd name="connsiteX49" fmla="*/ 391014 w 502570"/>
              <a:gd name="connsiteY49" fmla="*/ 253821 h 396648"/>
              <a:gd name="connsiteX50" fmla="*/ 396649 w 502570"/>
              <a:gd name="connsiteY50" fmla="*/ 261991 h 396648"/>
              <a:gd name="connsiteX51" fmla="*/ 396649 w 502570"/>
              <a:gd name="connsiteY51" fmla="*/ 315515 h 396648"/>
              <a:gd name="connsiteX52" fmla="*/ 372843 w 502570"/>
              <a:gd name="connsiteY52" fmla="*/ 372844 h 396648"/>
              <a:gd name="connsiteX53" fmla="*/ 315515 w 502570"/>
              <a:gd name="connsiteY53" fmla="*/ 396648 h 396648"/>
              <a:gd name="connsiteX54" fmla="*/ 81133 w 502570"/>
              <a:gd name="connsiteY54" fmla="*/ 396648 h 396648"/>
              <a:gd name="connsiteX55" fmla="*/ 23804 w 502570"/>
              <a:gd name="connsiteY55" fmla="*/ 372844 h 396648"/>
              <a:gd name="connsiteX56" fmla="*/ 0 w 502570"/>
              <a:gd name="connsiteY56" fmla="*/ 315515 h 396648"/>
              <a:gd name="connsiteX57" fmla="*/ 0 w 502570"/>
              <a:gd name="connsiteY57" fmla="*/ 81133 h 396648"/>
              <a:gd name="connsiteX58" fmla="*/ 23804 w 502570"/>
              <a:gd name="connsiteY58" fmla="*/ 23805 h 396648"/>
              <a:gd name="connsiteX59" fmla="*/ 81133 w 502570"/>
              <a:gd name="connsiteY5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02570" h="396648">
                <a:moveTo>
                  <a:pt x="240018" y="221988"/>
                </a:moveTo>
                <a:lnTo>
                  <a:pt x="207339" y="254666"/>
                </a:lnTo>
                <a:lnTo>
                  <a:pt x="207339" y="270442"/>
                </a:lnTo>
                <a:lnTo>
                  <a:pt x="234383" y="270442"/>
                </a:lnTo>
                <a:lnTo>
                  <a:pt x="234383" y="297486"/>
                </a:lnTo>
                <a:lnTo>
                  <a:pt x="250159" y="297486"/>
                </a:lnTo>
                <a:lnTo>
                  <a:pt x="282837" y="264808"/>
                </a:lnTo>
                <a:close/>
                <a:moveTo>
                  <a:pt x="369533" y="92471"/>
                </a:moveTo>
                <a:cubicBezTo>
                  <a:pt x="367984" y="92518"/>
                  <a:pt x="366411" y="93340"/>
                  <a:pt x="364815" y="94936"/>
                </a:cubicBezTo>
                <a:lnTo>
                  <a:pt x="266216" y="193535"/>
                </a:lnTo>
                <a:cubicBezTo>
                  <a:pt x="263023" y="196728"/>
                  <a:pt x="262929" y="199826"/>
                  <a:pt x="265935" y="202831"/>
                </a:cubicBezTo>
                <a:cubicBezTo>
                  <a:pt x="268939" y="205836"/>
                  <a:pt x="272038" y="205742"/>
                  <a:pt x="275231" y="202550"/>
                </a:cubicBezTo>
                <a:lnTo>
                  <a:pt x="373829" y="103951"/>
                </a:lnTo>
                <a:cubicBezTo>
                  <a:pt x="377022" y="100758"/>
                  <a:pt x="377115" y="97659"/>
                  <a:pt x="374112" y="94655"/>
                </a:cubicBezTo>
                <a:cubicBezTo>
                  <a:pt x="372610" y="93152"/>
                  <a:pt x="371083" y="92424"/>
                  <a:pt x="369533" y="92471"/>
                </a:cubicBezTo>
                <a:close/>
                <a:moveTo>
                  <a:pt x="369604" y="54088"/>
                </a:moveTo>
                <a:lnTo>
                  <a:pt x="450736" y="135221"/>
                </a:lnTo>
                <a:lnTo>
                  <a:pt x="261427" y="324530"/>
                </a:lnTo>
                <a:lnTo>
                  <a:pt x="180295" y="324530"/>
                </a:lnTo>
                <a:lnTo>
                  <a:pt x="180295" y="243398"/>
                </a:lnTo>
                <a:close/>
                <a:moveTo>
                  <a:pt x="432706" y="2254"/>
                </a:moveTo>
                <a:cubicBezTo>
                  <a:pt x="440217" y="2254"/>
                  <a:pt x="446604" y="4883"/>
                  <a:pt x="451863" y="10142"/>
                </a:cubicBezTo>
                <a:lnTo>
                  <a:pt x="494683" y="52961"/>
                </a:lnTo>
                <a:cubicBezTo>
                  <a:pt x="499940" y="58220"/>
                  <a:pt x="502570" y="64606"/>
                  <a:pt x="502570" y="72118"/>
                </a:cubicBezTo>
                <a:cubicBezTo>
                  <a:pt x="502570" y="79630"/>
                  <a:pt x="499940" y="86016"/>
                  <a:pt x="494683" y="91274"/>
                </a:cubicBezTo>
                <a:lnTo>
                  <a:pt x="468766" y="117191"/>
                </a:lnTo>
                <a:lnTo>
                  <a:pt x="387632" y="36059"/>
                </a:lnTo>
                <a:lnTo>
                  <a:pt x="413550" y="10142"/>
                </a:lnTo>
                <a:cubicBezTo>
                  <a:pt x="418808" y="4883"/>
                  <a:pt x="425194" y="2254"/>
                  <a:pt x="432706" y="2254"/>
                </a:cubicBezTo>
                <a:close/>
                <a:moveTo>
                  <a:pt x="81133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7" y="13522"/>
                </a:cubicBezTo>
                <a:cubicBezTo>
                  <a:pt x="354110" y="16715"/>
                  <a:pt x="353265" y="19438"/>
                  <a:pt x="351011" y="21692"/>
                </a:cubicBezTo>
                <a:lnTo>
                  <a:pt x="337207" y="35496"/>
                </a:lnTo>
                <a:cubicBezTo>
                  <a:pt x="334577" y="38125"/>
                  <a:pt x="331574" y="38876"/>
                  <a:pt x="328193" y="37749"/>
                </a:cubicBezTo>
                <a:cubicBezTo>
                  <a:pt x="323872" y="36622"/>
                  <a:pt x="319647" y="36059"/>
                  <a:pt x="315515" y="36059"/>
                </a:cubicBezTo>
                <a:lnTo>
                  <a:pt x="81133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9" y="68737"/>
                  <a:pt x="36059" y="81133"/>
                </a:cubicBezTo>
                <a:lnTo>
                  <a:pt x="36059" y="315515"/>
                </a:lnTo>
                <a:cubicBezTo>
                  <a:pt x="36059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3" y="360589"/>
                </a:cubicBezTo>
                <a:lnTo>
                  <a:pt x="315515" y="360589"/>
                </a:lnTo>
                <a:cubicBezTo>
                  <a:pt x="327911" y="360589"/>
                  <a:pt x="338521" y="356176"/>
                  <a:pt x="347349" y="347349"/>
                </a:cubicBezTo>
                <a:cubicBezTo>
                  <a:pt x="356176" y="338522"/>
                  <a:pt x="360589" y="327911"/>
                  <a:pt x="360589" y="315515"/>
                </a:cubicBezTo>
                <a:lnTo>
                  <a:pt x="360589" y="280020"/>
                </a:lnTo>
                <a:cubicBezTo>
                  <a:pt x="360589" y="277579"/>
                  <a:pt x="361435" y="275513"/>
                  <a:pt x="363125" y="273822"/>
                </a:cubicBezTo>
                <a:lnTo>
                  <a:pt x="381154" y="255793"/>
                </a:lnTo>
                <a:cubicBezTo>
                  <a:pt x="383972" y="252976"/>
                  <a:pt x="387258" y="252318"/>
                  <a:pt x="391014" y="253821"/>
                </a:cubicBezTo>
                <a:cubicBezTo>
                  <a:pt x="394770" y="255323"/>
                  <a:pt x="396649" y="258047"/>
                  <a:pt x="396649" y="261991"/>
                </a:cubicBezTo>
                <a:lnTo>
                  <a:pt x="396649" y="315515"/>
                </a:lnTo>
                <a:cubicBezTo>
                  <a:pt x="396649" y="337865"/>
                  <a:pt x="388713" y="356974"/>
                  <a:pt x="372843" y="372844"/>
                </a:cubicBezTo>
                <a:cubicBezTo>
                  <a:pt x="356973" y="388713"/>
                  <a:pt x="337864" y="396648"/>
                  <a:pt x="315515" y="396648"/>
                </a:cubicBezTo>
                <a:lnTo>
                  <a:pt x="81133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4" y="356974"/>
                  <a:pt x="0" y="337865"/>
                  <a:pt x="0" y="315515"/>
                </a:cubicBezTo>
                <a:lnTo>
                  <a:pt x="0" y="81133"/>
                </a:lnTo>
                <a:cubicBezTo>
                  <a:pt x="0" y="58784"/>
                  <a:pt x="7934" y="39674"/>
                  <a:pt x="23804" y="23805"/>
                </a:cubicBezTo>
                <a:cubicBezTo>
                  <a:pt x="39674" y="7935"/>
                  <a:pt x="58783" y="0"/>
                  <a:pt x="81133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文字方塊 2"/>
          <p:cNvSpPr txBox="1"/>
          <p:nvPr/>
        </p:nvSpPr>
        <p:spPr>
          <a:xfrm>
            <a:off x="5220072" y="5653697"/>
            <a:ext cx="3376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周弘偉　組長</a:t>
            </a:r>
            <a:endParaRPr lang="en-US" altLang="zh-TW" sz="20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國立中央大學教務處招生組</a:t>
            </a:r>
            <a:endParaRPr lang="en-US" altLang="zh-TW" sz="20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en-US" altLang="zh-TW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0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79512" y="6156593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 smtClean="0">
                <a:solidFill>
                  <a:srgbClr val="FF0000"/>
                </a:solidFill>
                <a:latin typeface="新細明體" panose="02020500000000000000" charset="-120"/>
                <a:ea typeface="新細明體" panose="02020500000000000000" charset="-120"/>
              </a:rPr>
              <a:t>※</a:t>
            </a:r>
            <a:r>
              <a:rPr lang="zh-TW" altLang="en-US" sz="1600" dirty="0" smtClean="0">
                <a:solidFill>
                  <a:srgbClr val="FF0000"/>
                </a:solidFill>
                <a:latin typeface="新細明體" panose="02020500000000000000" charset="-120"/>
                <a:ea typeface="新細明體" panose="02020500000000000000" charset="-120"/>
              </a:rPr>
              <a:t>本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簡報內容版權屬國立中央大學</a:t>
            </a:r>
            <a:endParaRPr lang="en-US" altLang="zh-TW" sz="16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所有，如有引用請註明出處。</a:t>
            </a:r>
            <a:endParaRPr lang="zh-TW" altLang="en-US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1-3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思考：評量尺規發展前</a:t>
            </a:r>
            <a:endParaRPr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</a:fld>
            <a:endParaRPr lang="zh-TW" altLang="en-US" dirty="0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81328"/>
            <a:ext cx="1066800" cy="316706"/>
          </a:xfrm>
          <a:prstGeom prst="rect">
            <a:avLst/>
          </a:prstGeom>
        </p:spPr>
      </p:pic>
      <p:graphicFrame>
        <p:nvGraphicFramePr>
          <p:cNvPr id="5" name="資料庫圖表 4"/>
          <p:cNvGraphicFramePr/>
          <p:nvPr/>
        </p:nvGraphicFramePr>
        <p:xfrm>
          <a:off x="683568" y="1700808"/>
          <a:ext cx="5447928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圓角矩形 7"/>
          <p:cNvSpPr/>
          <p:nvPr/>
        </p:nvSpPr>
        <p:spPr>
          <a:xfrm>
            <a:off x="6516216" y="1700808"/>
            <a:ext cx="2160240" cy="864096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dirty="0"/>
              <a:t>依據學系的特色與</a:t>
            </a:r>
            <a:endParaRPr lang="zh-TW" altLang="en-US" sz="1800" dirty="0"/>
          </a:p>
          <a:p>
            <a:r>
              <a:rPr lang="zh-TW" altLang="en-US" sz="1800" dirty="0"/>
              <a:t>人才需求</a:t>
            </a:r>
            <a:endParaRPr lang="zh-TW" altLang="en-US" sz="1800" dirty="0"/>
          </a:p>
        </p:txBody>
      </p:sp>
      <p:sp>
        <p:nvSpPr>
          <p:cNvPr id="12" name="圓角矩形 11"/>
          <p:cNvSpPr/>
          <p:nvPr/>
        </p:nvSpPr>
        <p:spPr>
          <a:xfrm>
            <a:off x="6516216" y="2780928"/>
            <a:ext cx="2160240" cy="86409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dirty="0" smtClean="0"/>
              <a:t>從知識、技能、態度出發</a:t>
            </a:r>
            <a:endParaRPr lang="zh-TW" altLang="en-US" sz="1800" dirty="0"/>
          </a:p>
        </p:txBody>
      </p:sp>
      <p:sp>
        <p:nvSpPr>
          <p:cNvPr id="13" name="圓角矩形 12"/>
          <p:cNvSpPr/>
          <p:nvPr/>
        </p:nvSpPr>
        <p:spPr>
          <a:xfrm>
            <a:off x="6516216" y="3861048"/>
            <a:ext cx="2160240" cy="864096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dirty="0" smtClean="0"/>
              <a:t>簡章要求</a:t>
            </a:r>
            <a:r>
              <a:rPr lang="en-US" altLang="zh-TW" sz="1800" dirty="0" smtClean="0"/>
              <a:t>/</a:t>
            </a:r>
            <a:r>
              <a:rPr lang="zh-TW" altLang="en-US" sz="1800" dirty="0" smtClean="0"/>
              <a:t>評量尺規審查細項</a:t>
            </a:r>
            <a:endParaRPr lang="zh-TW" altLang="en-US" sz="1800" dirty="0"/>
          </a:p>
        </p:txBody>
      </p:sp>
      <p:sp>
        <p:nvSpPr>
          <p:cNvPr id="14" name="圓角矩形 13"/>
          <p:cNvSpPr/>
          <p:nvPr/>
        </p:nvSpPr>
        <p:spPr>
          <a:xfrm>
            <a:off x="6516216" y="4941168"/>
            <a:ext cx="2160240" cy="864096"/>
          </a:xfrm>
          <a:prstGeom prst="round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800" dirty="0" smtClean="0"/>
              <a:t>評量尺規評分等第</a:t>
            </a:r>
            <a:endParaRPr lang="zh-TW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1-4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評量尺規種類</a:t>
            </a:r>
            <a:endParaRPr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412776"/>
            <a:ext cx="8520600" cy="496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審查項目</a:t>
            </a: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TW" sz="22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TW" sz="2200" u="sng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TW" sz="2200" u="sng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TW" sz="2200" u="sng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TW" sz="2200" u="sng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計分方式</a:t>
            </a: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zh-TW" altLang="en-US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</a:fld>
            <a:endParaRPr lang="zh-TW" altLang="en-US" dirty="0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81328"/>
            <a:ext cx="1066800" cy="316706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39552" y="2028448"/>
          <a:ext cx="7848872" cy="1904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2664296"/>
                <a:gridCol w="2448272"/>
                <a:gridCol w="1440160"/>
              </a:tblGrid>
              <a:tr h="44687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種類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分項內容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說明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優點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728866"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資料類別取向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高中在校成績、自傳、讀書計畫、多元表現等</a:t>
                      </a:r>
                      <a:r>
                        <a:rPr lang="en-US" altLang="zh-TW" sz="1800" dirty="0" smtClean="0"/>
                        <a:t>..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簡章分則要求項目</a:t>
                      </a:r>
                      <a:r>
                        <a:rPr lang="en-US" altLang="zh-TW" sz="1800" dirty="0" smtClean="0"/>
                        <a:t>=</a:t>
                      </a:r>
                      <a:r>
                        <a:rPr lang="zh-TW" altLang="en-US" sz="1800" dirty="0" smtClean="0"/>
                        <a:t>審查項目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直覺、易操作</a:t>
                      </a:r>
                      <a:endParaRPr lang="zh-TW" altLang="en-US" sz="1800" dirty="0"/>
                    </a:p>
                  </a:txBody>
                  <a:tcPr anchor="ctr"/>
                </a:tc>
              </a:tr>
              <a:tr h="728866"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能力特質取向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學習探索能力、合作領導能力、溝通能力等</a:t>
                      </a:r>
                      <a:r>
                        <a:rPr lang="en-US" altLang="zh-TW" sz="1800" dirty="0" smtClean="0"/>
                        <a:t>…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從各項目中分別擷取學生的能力與特質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smtClean="0"/>
                        <a:t>與選才目的較貼近</a:t>
                      </a:r>
                      <a:endParaRPr lang="zh-TW" alt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539552" y="4581128"/>
          <a:ext cx="7848872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2664296"/>
                <a:gridCol w="2448272"/>
                <a:gridCol w="1440160"/>
              </a:tblGrid>
              <a:tr h="44687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種類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計分方式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說明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優點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561236"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合成加總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各項目加權計分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各項目設權重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易操作</a:t>
                      </a:r>
                      <a:endParaRPr lang="zh-TW" altLang="en-US" sz="1800" dirty="0"/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多元擇優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各項目獨立考慮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擇優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項目</a:t>
                      </a:r>
                      <a:r>
                        <a:rPr lang="en-US" altLang="zh-TW" sz="1800" dirty="0" smtClean="0"/>
                        <a:t>)</a:t>
                      </a:r>
                      <a:r>
                        <a:rPr lang="zh-TW" altLang="en-US" sz="1800" dirty="0" smtClean="0"/>
                        <a:t>評分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多元性高</a:t>
                      </a:r>
                      <a:endParaRPr lang="zh-TW" altLang="en-US" sz="1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1-5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評量尺規型態：資料取向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合成加總</a:t>
            </a:r>
            <a:endParaRPr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412776"/>
            <a:ext cx="8520600" cy="496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TW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TW" sz="22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TW" sz="2200" u="sng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TW" sz="2200" u="sng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TW" sz="2200" u="sng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TW" sz="2200" u="sng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zh-TW" altLang="en-US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</a:fld>
            <a:endParaRPr lang="zh-TW" altLang="en-US" dirty="0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81328"/>
            <a:ext cx="1066800" cy="316706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93905" y="2024189"/>
          <a:ext cx="7794519" cy="282629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753959"/>
                <a:gridCol w="1296144"/>
                <a:gridCol w="1296144"/>
                <a:gridCol w="1296144"/>
                <a:gridCol w="1152128"/>
              </a:tblGrid>
              <a:tr h="427763">
                <a:tc>
                  <a:txBody>
                    <a:bodyPr/>
                    <a:lstStyle/>
                    <a:p>
                      <a:endParaRPr lang="zh-TW" altLang="en-US" sz="16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7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傑出</a:t>
                      </a:r>
                      <a:r>
                        <a:rPr lang="en-US" altLang="zh-TW" sz="17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  -90)</a:t>
                      </a:r>
                      <a:endParaRPr lang="en-US" altLang="zh-TW" sz="17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7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優</a:t>
                      </a:r>
                      <a:r>
                        <a:rPr lang="zh-TW" altLang="en-US" sz="17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7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(89-80)</a:t>
                      </a:r>
                      <a:endParaRPr lang="en-US" altLang="zh-TW" sz="17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7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普通</a:t>
                      </a:r>
                      <a:r>
                        <a:rPr lang="en-US" altLang="zh-TW" sz="17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(79-70)</a:t>
                      </a:r>
                      <a:endParaRPr lang="en-US" altLang="zh-TW" sz="17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7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不佳 </a:t>
                      </a:r>
                      <a:r>
                        <a:rPr lang="en-US" altLang="zh-TW" sz="17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(70-)</a:t>
                      </a:r>
                      <a:endParaRPr lang="en-US" altLang="zh-TW" sz="17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8288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高中在校成績</a:t>
                      </a:r>
                      <a:endParaRPr lang="en-US" altLang="zh-TW" sz="18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zh-TW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(50%)</a:t>
                      </a:r>
                      <a:endParaRPr lang="en-US" altLang="zh-TW" sz="18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定義描述</a:t>
                      </a:r>
                      <a:r>
                        <a:rPr lang="en-US" altLang="zh-TW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8288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自傳與讀書計畫</a:t>
                      </a:r>
                      <a:endParaRPr lang="en-US" altLang="zh-TW" sz="18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zh-TW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(25%)</a:t>
                      </a:r>
                      <a:endParaRPr lang="zh-TW" alt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8288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多元表現</a:t>
                      </a:r>
                      <a:r>
                        <a:rPr lang="en-US" altLang="zh-TW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社團、競賽等</a:t>
                      </a:r>
                      <a:r>
                        <a:rPr lang="en-US" altLang="zh-TW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altLang="zh-TW" sz="18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altLang="zh-TW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(25%)</a:t>
                      </a:r>
                      <a:endParaRPr lang="en-US" altLang="zh-TW" sz="18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8288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總分</a:t>
                      </a:r>
                      <a:endParaRPr lang="zh-TW" alt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分項分別給分，依權重計算總分。</a:t>
                      </a:r>
                      <a:endParaRPr lang="zh-TW" alt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cPr anchor="ctr"/>
                </a:tc>
                <a:tc hMerge="1">
                  <a:tcPr anchor="ctr"/>
                </a:tc>
                <a:tc hMerge="1">
                  <a:tcPr anchor="ctr"/>
                </a:tc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568896" y="4941168"/>
            <a:ext cx="78915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優點：簡單、直覺、易上手與運用。</a:t>
            </a:r>
            <a:endParaRPr lang="en-US" altLang="zh-TW" sz="18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缺點：取才相對有利於各項均衡之通才、不利於偏才，影響取才多元性。</a:t>
            </a:r>
            <a:endParaRPr lang="en-US" altLang="zh-TW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建議適用學系：第一年參與計畫、或理工領域學系。</a:t>
            </a:r>
            <a:endParaRPr lang="en-US" altLang="zh-TW" sz="18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1-6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評量尺規型態：能力取向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多元擇優</a:t>
            </a:r>
            <a:endParaRPr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412776"/>
            <a:ext cx="8520600" cy="496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範例</a:t>
            </a: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TW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TW" sz="22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TW" sz="2200" u="sng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TW" sz="2200" u="sng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TW" sz="2200" u="sng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TW" sz="2200" u="sng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zh-TW" altLang="en-US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</a:fld>
            <a:endParaRPr lang="zh-TW" altLang="en-US" dirty="0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81328"/>
            <a:ext cx="1066800" cy="316706"/>
          </a:xfrm>
          <a:prstGeom prst="rect">
            <a:avLst/>
          </a:prstGeom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93905" y="2024189"/>
          <a:ext cx="7794519" cy="337493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753959"/>
                <a:gridCol w="1296144"/>
                <a:gridCol w="1296144"/>
                <a:gridCol w="1296144"/>
                <a:gridCol w="1152128"/>
              </a:tblGrid>
              <a:tr h="427763">
                <a:tc>
                  <a:txBody>
                    <a:bodyPr/>
                    <a:lstStyle/>
                    <a:p>
                      <a:endParaRPr lang="zh-TW" altLang="en-US" sz="16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7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傑出</a:t>
                      </a:r>
                      <a:r>
                        <a:rPr lang="en-US" altLang="zh-TW" sz="17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  -90)</a:t>
                      </a:r>
                      <a:endParaRPr lang="en-US" altLang="zh-TW" sz="17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7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優</a:t>
                      </a:r>
                      <a:r>
                        <a:rPr lang="zh-TW" altLang="en-US" sz="17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7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(89-80)</a:t>
                      </a:r>
                      <a:endParaRPr lang="en-US" altLang="zh-TW" sz="17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7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普通</a:t>
                      </a:r>
                      <a:r>
                        <a:rPr lang="en-US" altLang="zh-TW" sz="17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(79-70)</a:t>
                      </a:r>
                      <a:endParaRPr lang="en-US" altLang="zh-TW" sz="17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7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不佳 </a:t>
                      </a:r>
                      <a:r>
                        <a:rPr lang="en-US" altLang="zh-TW" sz="17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(70-)</a:t>
                      </a:r>
                      <a:endParaRPr lang="en-US" altLang="zh-TW" sz="17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8288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自我學習能力 </a:t>
                      </a:r>
                      <a:r>
                        <a:rPr lang="en-US" altLang="zh-TW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參照：高中在校成績、自傳、讀書計畫</a:t>
                      </a:r>
                      <a:r>
                        <a:rPr lang="en-US" altLang="zh-TW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altLang="zh-TW" sz="18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定義描述</a:t>
                      </a:r>
                      <a:r>
                        <a:rPr lang="en-US" altLang="zh-TW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8288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對人文社會的關懷 </a:t>
                      </a:r>
                      <a:r>
                        <a:rPr lang="en-US" altLang="zh-TW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參照：自傳、讀書計畫、多元表現</a:t>
                      </a:r>
                      <a:r>
                        <a:rPr lang="en-US" altLang="zh-TW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8288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主動探索與創造能力 </a:t>
                      </a:r>
                      <a:r>
                        <a:rPr lang="en-US" altLang="zh-TW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參照：自傳、多元表現</a:t>
                      </a:r>
                      <a:r>
                        <a:rPr lang="en-US" altLang="zh-TW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altLang="zh-TW" sz="18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8288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總分</a:t>
                      </a:r>
                      <a:endParaRPr lang="zh-TW" alt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從各項資料中拮取能力，單項有優者即可得高分</a:t>
                      </a:r>
                      <a:endParaRPr lang="zh-TW" alt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cPr anchor="ctr"/>
                </a:tc>
                <a:tc hMerge="1">
                  <a:tcPr anchor="ctr"/>
                </a:tc>
                <a:tc hMerge="1">
                  <a:tcPr anchor="ctr"/>
                </a:tc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568896" y="5458579"/>
            <a:ext cx="789153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優點：取才較符合學系需求，且可較為多元。</a:t>
            </a:r>
            <a:endParaRPr lang="en-US" altLang="zh-TW" sz="1800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缺點：較不直覺、不易操作與運用 </a:t>
            </a:r>
            <a:r>
              <a:rPr lang="en-US" altLang="zh-TW" sz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審查委員間評分結果可能會較發散</a:t>
            </a:r>
            <a:r>
              <a:rPr lang="en-US" altLang="zh-TW" sz="18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8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8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建議適用學系：有經驗的學系、或人社領域</a:t>
            </a:r>
            <a:r>
              <a:rPr lang="en-US" altLang="zh-TW" sz="18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特別是教育、心理等</a:t>
            </a:r>
            <a:r>
              <a:rPr lang="en-US" altLang="zh-TW" sz="18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學系。</a:t>
            </a:r>
            <a:endParaRPr lang="en-US" altLang="zh-TW" sz="1800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1-7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評量尺規型態：其他運用</a:t>
            </a:r>
            <a:endParaRPr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412776"/>
            <a:ext cx="8520600" cy="496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能力取向</a:t>
            </a:r>
            <a:r>
              <a:rPr lang="en-US" altLang="zh-TW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合成加總</a:t>
            </a: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273050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各能力面向依學系特性設定權重。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273050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可同時拮取前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種之優點，選才可符合學系要求，且易操作。</a:t>
            </a:r>
            <a:endParaRPr lang="en-US" altLang="zh-TW" sz="2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混和取向</a:t>
            </a:r>
            <a:endParaRPr lang="en-US" altLang="zh-TW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265430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部分使用資料取向、部分為能力取向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26543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例：高中成績、領導能力、邏輯能力等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合成加總例外作法</a:t>
            </a: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273050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單項特優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傑出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者，可例外於總分加分。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27305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zh-TW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如擔心過於浮濫，可要求有詳細說明、或審查委員會議決議會議、或限制名額。</a:t>
            </a:r>
            <a:endParaRPr lang="en-US" altLang="zh-TW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TW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TW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TW" sz="22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TW" sz="2200" u="sng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TW" sz="2200" u="sng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TW" sz="2200" u="sng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TW" sz="2200" u="sng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endParaRPr lang="zh-TW" altLang="en-US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</a:fld>
            <a:endParaRPr lang="zh-TW" altLang="en-US" dirty="0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81328"/>
            <a:ext cx="1066800" cy="31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1-8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評量尺規發展注意事項：</a:t>
            </a:r>
            <a:r>
              <a:rPr lang="en-US" altLang="zh-TW" sz="3600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Don’t</a:t>
            </a:r>
            <a:endParaRPr sz="3600" b="1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412776"/>
            <a:ext cx="8520600" cy="496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評量尺規審查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參照項目，超出簡章分則學生繳交項目 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不公平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以數量為評分依據。例：有以下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項為傑出、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項為優、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項為普通。</a:t>
            </a:r>
            <a:endParaRPr lang="en-US" altLang="zh-TW" sz="2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避免誘導學生集點、造成競逐項目數量軍備競賽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尺規面向太多。例：社團、競賽、幹部等都分別列為其中一個面向。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評分負擔提高、項目過細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要求項目過多造成部分學生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不利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高中在校成績明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訂數字。例</a:t>
            </a:r>
            <a:r>
              <a:rPr lang="zh-TW" altLang="en-US" sz="2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：高中類組排名百分比前</a:t>
            </a:r>
            <a:r>
              <a:rPr lang="en-US" altLang="zh-TW" sz="2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10%</a:t>
            </a:r>
            <a:r>
              <a:rPr lang="zh-TW" altLang="en-US" sz="2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為「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傑出</a:t>
            </a:r>
            <a:r>
              <a:rPr lang="zh-TW" altLang="en-US" sz="2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11-20</a:t>
            </a:r>
            <a:r>
              <a:rPr lang="en-US" altLang="zh-TW" sz="2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%</a:t>
            </a:r>
            <a:r>
              <a:rPr lang="zh-TW" altLang="en-US" sz="2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為「優秀」</a:t>
            </a:r>
            <a:endParaRPr lang="zh-TW" altLang="en-US" sz="2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不同高中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難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同一絕對數字標準檢視；建議可加上「為原則」字眼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altLang="zh-TW" sz="2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TW" sz="2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zh-TW" altLang="en-US" sz="2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</a:fld>
            <a:endParaRPr lang="zh-TW" altLang="en-US" dirty="0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81328"/>
            <a:ext cx="1066800" cy="31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1-9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評量尺規發展注意事項：</a:t>
            </a:r>
            <a:r>
              <a:rPr lang="en-US" altLang="zh-TW" sz="3600" b="1" dirty="0" smtClean="0">
                <a:solidFill>
                  <a:schemeClr val="bg1"/>
                </a:solidFill>
                <a:latin typeface="+mn-lt"/>
                <a:ea typeface="微軟正黑體" panose="020B0604030504040204" pitchFamily="34" charset="-120"/>
              </a:rPr>
              <a:t>Do</a:t>
            </a:r>
            <a:endParaRPr sz="3600" b="1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412776"/>
            <a:ext cx="8520600" cy="496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採取</a:t>
            </a:r>
            <a:r>
              <a:rPr lang="zh-TW" altLang="en-US" sz="2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「相對標準」，而非絕對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例：高中在校成績採用類組排名百分比。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定義描述以正面表列為主，且引導出具體事證。</a:t>
            </a:r>
            <a:endParaRPr lang="en-US" altLang="zh-TW" sz="2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例：具備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能力，能具體說明參加活動感想與收獲。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</a:t>
            </a:r>
            <a:r>
              <a:rPr lang="zh-TW" altLang="en-US" sz="2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不同的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優秀都</a:t>
            </a:r>
            <a:r>
              <a:rPr lang="zh-TW" altLang="en-US" sz="2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被看見。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例：高中在校成績，除了平均類組排百分比，也參考單科排名百分比。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54330" indent="54165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甚至是班排百分比。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例：多元表現，要求競賽</a:t>
            </a:r>
            <a:r>
              <a:rPr lang="zh-TW" altLang="en-US" sz="2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社團、服務、幹部等，但說明有下列之一者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895350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即可。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高中交流評量尺規可行性。</a:t>
            </a:r>
            <a:endParaRPr lang="zh-TW" altLang="en-US" sz="2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可尋找臨近地區不同類型高中、或是入學人數較多之高中。</a:t>
            </a:r>
            <a:endParaRPr lang="en-US" altLang="zh-TW" sz="2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TW" sz="2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TW" sz="2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zh-TW" altLang="en-US" sz="2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</a:fld>
            <a:endParaRPr lang="zh-TW" altLang="en-US" dirty="0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81328"/>
            <a:ext cx="1066800" cy="31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1-10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學系評量尺規參考範例</a:t>
            </a:r>
            <a:endParaRPr sz="3600" b="1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412776"/>
            <a:ext cx="8520600" cy="496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" action="ppaction://hlinkfile"/>
              </a:rPr>
              <a:t>中央大學企業管理學系 </a:t>
            </a:r>
            <a:endParaRPr lang="en-US" altLang="zh-TW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資料取向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合成加總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有例外加分，且加註對偏鄉或弱勢學生特殊考量通則性文字。</a:t>
            </a:r>
            <a:endParaRPr lang="en-US" altLang="zh-TW" sz="2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en-US" altLang="zh-TW" sz="2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endParaRPr lang="zh-TW" altLang="en-US" sz="2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</a:fld>
            <a:endParaRPr lang="zh-TW" altLang="en-US" dirty="0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81328"/>
            <a:ext cx="1066800" cy="31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評分流程精進 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差分檢核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sz="3600" b="1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412776"/>
            <a:ext cx="8520600" cy="51269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en-US" altLang="zh-TW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對同一位學生，審查委員間分數落差過大時，須啟動差分檢核機制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審查委員須對學生資料進行討論，待分數符合標準後始得送出。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啟動標準</a:t>
            </a: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各校自訂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建議全校統一作法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。啟動標準有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分、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分、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個標準差、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個等級等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僅針對總分，非分項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注意事項</a:t>
            </a:r>
            <a:endParaRPr lang="en-US" altLang="zh-TW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不應為避免差分檢核啟動而刻意將評分過度集中，降低審查鑑別度。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註：特殊學系如音樂、美術、體育等學系因涉及評分員絕對主觀，得不硬性執行差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452755">
              <a:lnSpc>
                <a:spcPct val="100000"/>
              </a:lnSpc>
              <a:buNone/>
            </a:pP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分檢核，惟評審委員須詳細說明理由及依據。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</a:fld>
            <a:endParaRPr lang="zh-TW" altLang="en-US" dirty="0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81328"/>
            <a:ext cx="1066800" cy="31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評分流程精進 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試評校準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sz="3600" b="1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412776"/>
            <a:ext cx="8520600" cy="51269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</a:t>
            </a:r>
            <a:endParaRPr lang="en-US" altLang="zh-TW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在各審查委員評分前，先</a:t>
            </a:r>
            <a:r>
              <a:rPr lang="zh-TW" altLang="en-US" sz="2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隨機抽取一定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數量當學年度書</a:t>
            </a:r>
            <a:r>
              <a:rPr lang="zh-TW" altLang="en-US" sz="2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審資料進行預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</a:t>
            </a:r>
            <a:r>
              <a:rPr lang="zh-TW" altLang="en-US" sz="2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，確立各等級樣本。</a:t>
            </a:r>
            <a:endParaRPr lang="zh-TW" altLang="en-US" sz="2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替代方案</a:t>
            </a: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可以前學年度學生書審資料作為各等級樣本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在學生應繳資料型式與內容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差異不大情況下 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優點</a:t>
            </a:r>
            <a:endParaRPr lang="en-US" altLang="zh-TW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審查委員在有一致評量尺規規範，以及更具體明確的各等級樣本下，應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可有效減少差分檢核發生的機率。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</a:fld>
            <a:endParaRPr lang="zh-TW" altLang="en-US" dirty="0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81328"/>
            <a:ext cx="1066800" cy="31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簡報大綱</a:t>
            </a:r>
            <a:endParaRPr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412776"/>
            <a:ext cx="8520600" cy="496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大學招生專業化計畫內容與意義</a:t>
            </a:r>
            <a:endParaRPr lang="en-US" altLang="zh-TW" sz="2000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 mar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辦理事項 </a:t>
            </a:r>
            <a:r>
              <a:rPr lang="en-US" altLang="zh-TW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針對個人申請入學</a:t>
            </a:r>
            <a:r>
              <a:rPr lang="en-US" altLang="zh-TW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zh-TW" sz="2000" dirty="0" smtClean="0">
                <a:solidFill>
                  <a:schemeClr val="accent2"/>
                </a:solidFill>
                <a:latin typeface="+mj-ea"/>
                <a:ea typeface="+mj-ea"/>
              </a:rPr>
              <a:t>1. </a:t>
            </a:r>
            <a:r>
              <a:rPr lang="zh-TW" altLang="en-US" sz="2000" dirty="0" smtClean="0">
                <a:solidFill>
                  <a:schemeClr val="accent2"/>
                </a:solidFill>
                <a:latin typeface="+mj-ea"/>
                <a:ea typeface="+mj-ea"/>
              </a:rPr>
              <a:t>應完成事項：評量尺規制定與運用、差分檢核</a:t>
            </a:r>
            <a:endParaRPr lang="en-US" altLang="zh-TW" sz="2000" dirty="0" smtClean="0">
              <a:solidFill>
                <a:schemeClr val="accent2"/>
              </a:solidFill>
              <a:latin typeface="+mj-ea"/>
              <a:ea typeface="+mj-ea"/>
            </a:endParaRPr>
          </a:p>
          <a:p>
            <a:pPr marL="0" indent="352425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altLang="zh-TW" sz="2000" dirty="0" smtClean="0">
                <a:solidFill>
                  <a:schemeClr val="accent2"/>
                </a:solidFill>
                <a:latin typeface="+mj-ea"/>
                <a:ea typeface="+mj-ea"/>
              </a:rPr>
              <a:t>2. </a:t>
            </a:r>
            <a:r>
              <a:rPr lang="zh-TW" altLang="en-US" sz="2000" dirty="0" smtClean="0">
                <a:solidFill>
                  <a:schemeClr val="accent2"/>
                </a:solidFill>
                <a:latin typeface="+mj-ea"/>
                <a:ea typeface="+mj-ea"/>
              </a:rPr>
              <a:t>建議推動事項：導入校務研究、審查人員訓練、其他優化措施</a:t>
            </a:r>
            <a:endParaRPr lang="en-US" altLang="zh-TW" sz="2000" dirty="0" smtClean="0">
              <a:solidFill>
                <a:schemeClr val="accent2"/>
              </a:solidFill>
              <a:latin typeface="+mj-ea"/>
              <a:ea typeface="+mj-ea"/>
            </a:endParaRPr>
          </a:p>
          <a:p>
            <a:pPr marL="3429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u"/>
            </a:pPr>
            <a:r>
              <a:rPr lang="en-US" altLang="zh-TW" sz="2400" b="1" dirty="0" smtClean="0">
                <a:solidFill>
                  <a:srgbClr val="7030A0"/>
                </a:solidFill>
                <a:latin typeface="+mn-ea"/>
                <a:ea typeface="+mn-ea"/>
              </a:rPr>
              <a:t>111</a:t>
            </a:r>
            <a:r>
              <a:rPr lang="zh-TW" altLang="en-US" sz="2400" b="1" dirty="0" smtClean="0">
                <a:solidFill>
                  <a:srgbClr val="7030A0"/>
                </a:solidFill>
                <a:latin typeface="+mn-ea"/>
                <a:ea typeface="+mn-ea"/>
              </a:rPr>
              <a:t>學年度考招變革與學習歷程</a:t>
            </a:r>
            <a:endParaRPr lang="en-US" altLang="zh-TW" sz="2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考招變革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400"/>
              </a:spcAft>
              <a:buNone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學習歷程於個人申請運用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buNone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大學端準備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spcAft>
                <a:spcPts val="1600"/>
              </a:spcAft>
              <a:buNone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>
                <a:solidFill>
                  <a:srgbClr val="202729"/>
                </a:solidFill>
              </a:rPr>
            </a:fld>
            <a:endParaRPr lang="zh-TW" altLang="en-US" dirty="0">
              <a:solidFill>
                <a:srgbClr val="202729"/>
              </a:solidFill>
            </a:endParaRPr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81328"/>
            <a:ext cx="1066800" cy="31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校務研究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(IR)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導入</a:t>
            </a:r>
            <a:endParaRPr sz="3600" b="1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412776"/>
            <a:ext cx="8520600" cy="51269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關注學生入學後學習表現 </a:t>
            </a:r>
            <a:r>
              <a:rPr lang="en-US" altLang="zh-TW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學業成績、就學穩定性</a:t>
            </a:r>
            <a:r>
              <a:rPr lang="en-US" altLang="zh-TW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分析不同入學管道學生入學後表現，據以決定各管道招生名額分配。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串接學生高中學習表現、入學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學測、書審、面試等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成績、與入學後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546100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學習表現，反饋至招生措施：審查項目、標準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尺規設定、審查等。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書審評分協助</a:t>
            </a: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於高中在校成績</a:t>
            </a:r>
            <a:r>
              <a:rPr lang="zh-TW" altLang="en-US" sz="2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，建議可先行將成績單進行</a:t>
            </a:r>
            <a:r>
              <a:rPr lang="zh-TW" altLang="en-US" sz="2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" action="ppaction://hlinkfile"/>
              </a:rPr>
              <a:t>標準化處理</a:t>
            </a:r>
            <a:r>
              <a:rPr lang="zh-TW" altLang="en-US" sz="2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zh-TW" altLang="en-US" sz="2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將所有申請學生總成績或學系相關單科成績整理於表格中</a:t>
            </a:r>
            <a:endParaRPr lang="zh-TW" altLang="en-US" sz="2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en-US" altLang="zh-TW" sz="2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IR</a:t>
            </a:r>
            <a:r>
              <a:rPr lang="zh-TW" altLang="en-US" sz="2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資料，提供教師審查參考。例：該高中學生入學後學業成績</a:t>
            </a:r>
            <a:endParaRPr lang="zh-TW" altLang="en-US" sz="2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</a:fld>
            <a:endParaRPr lang="zh-TW" altLang="en-US" dirty="0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81328"/>
            <a:ext cx="1066800" cy="31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審查人員訓練</a:t>
            </a:r>
            <a:endParaRPr sz="3600" b="1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412776"/>
            <a:ext cx="8520600" cy="51269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舉辦評量尺規運用工作坊</a:t>
            </a:r>
            <a:r>
              <a:rPr lang="en-US" altLang="zh-TW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說明會</a:t>
            </a:r>
            <a:endParaRPr lang="en-US" altLang="zh-TW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將評量尺規實際審查運用、與評分程序告知審查教師，使其了解後續運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作方式。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模擬評分工作坊</a:t>
            </a: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中央大學作法參考：</a:t>
            </a:r>
            <a:endParaRPr lang="zh-TW" altLang="en-US" sz="2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各學系指派至少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名教師參加。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zh-TW" sz="2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挑選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4-6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份近年度已入學學生書審資料 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除去姓名等個資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zh-TW" sz="2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依據學系制定評量尺規進行審查評分 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試做差分檢核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提供當學年度原書審分數、或學生入學後學業表現供參考檢討。</a:t>
            </a:r>
            <a:endParaRPr lang="zh-TW" altLang="en-US" sz="2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</a:fld>
            <a:endParaRPr lang="zh-TW" altLang="en-US" dirty="0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81328"/>
            <a:ext cx="1066800" cy="31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其他優化簡化</a:t>
            </a:r>
            <a:endParaRPr sz="3600" b="1" dirty="0">
              <a:solidFill>
                <a:schemeClr val="bg1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412776"/>
            <a:ext cx="8520600" cy="51269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線上審查與成績處理系統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1"/>
              </a:rPr>
              <a:t>審查重點與準備指引</a:t>
            </a:r>
            <a:endParaRPr lang="zh-TW" altLang="en-US" sz="2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依據評量尺規制定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zh-TW" sz="2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審查重點：除去評量尺規中各等第區別，僅告知審查指標。</a:t>
            </a:r>
            <a:endParaRPr lang="zh-TW" altLang="en-US" sz="20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zh-TW" sz="20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 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準備指引：以實際問題引導。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62547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問題設定重點為：希望看到學生自傳寫哪些內容。可由面試常提問問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62547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題開始思考。</a:t>
            </a:r>
            <a:endParaRPr lang="en-US" altLang="zh-TW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altLang="zh-TW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完成後函知各高中職。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Aft>
                <a:spcPts val="600"/>
              </a:spcAft>
              <a:buNone/>
            </a:pPr>
            <a:r>
              <a:rPr lang="zh-TW" altLang="en-US" sz="20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2" action="ppaction://hlinkfile"/>
              </a:rPr>
              <a:t>中央大學企業管理學系範例</a:t>
            </a:r>
            <a:endParaRPr lang="en-US" altLang="zh-TW" sz="20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</a:fld>
            <a:endParaRPr lang="zh-TW" altLang="en-US" dirty="0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81328"/>
            <a:ext cx="1066800" cy="31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第二部分</a:t>
            </a:r>
            <a:endParaRPr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412776"/>
            <a:ext cx="8520600" cy="496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n-US" altLang="zh-TW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n-US" altLang="zh-TW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zh-TW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學年度考招變革與學習歷程</a:t>
            </a:r>
            <a:endParaRPr lang="zh-TW" altLang="en-US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>
                <a:solidFill>
                  <a:srgbClr val="202729"/>
                </a:solidFill>
              </a:rPr>
            </a:fld>
            <a:endParaRPr lang="zh-TW" altLang="en-US" dirty="0">
              <a:solidFill>
                <a:srgbClr val="202729"/>
              </a:solidFill>
            </a:endParaRPr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81328"/>
            <a:ext cx="1066800" cy="31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學年度考招變革：考試</a:t>
            </a:r>
            <a:endParaRPr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</a:fld>
            <a:endParaRPr lang="zh-TW" altLang="en-US" dirty="0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81328"/>
            <a:ext cx="1066800" cy="316706"/>
          </a:xfrm>
          <a:prstGeom prst="rect">
            <a:avLst/>
          </a:prstGeom>
        </p:spPr>
      </p:pic>
      <p:sp>
        <p:nvSpPr>
          <p:cNvPr id="12" name="Shape 66"/>
          <p:cNvSpPr txBox="1">
            <a:spLocks noGrp="1"/>
          </p:cNvSpPr>
          <p:nvPr>
            <p:ph type="body" idx="1"/>
          </p:nvPr>
        </p:nvSpPr>
        <p:spPr>
          <a:xfrm>
            <a:off x="311700" y="1412776"/>
            <a:ext cx="8520600" cy="496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考試：考科的改變</a:t>
            </a: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67544" y="5517232"/>
            <a:ext cx="4507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：大學考招新方案與銜接配套措施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21551"/>
            <a:ext cx="8270550" cy="356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學年度考招變革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：招生</a:t>
            </a:r>
            <a:endParaRPr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</a:fld>
            <a:endParaRPr lang="zh-TW" altLang="en-US" dirty="0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81328"/>
            <a:ext cx="1066800" cy="31670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56" y="2060848"/>
            <a:ext cx="8013549" cy="3560942"/>
          </a:xfrm>
          <a:prstGeom prst="rect">
            <a:avLst/>
          </a:prstGeom>
        </p:spPr>
      </p:pic>
      <p:sp>
        <p:nvSpPr>
          <p:cNvPr id="12" name="Shape 66"/>
          <p:cNvSpPr txBox="1">
            <a:spLocks noGrp="1"/>
          </p:cNvSpPr>
          <p:nvPr>
            <p:ph type="body" idx="1"/>
          </p:nvPr>
        </p:nvSpPr>
        <p:spPr>
          <a:xfrm>
            <a:off x="311700" y="1412776"/>
            <a:ext cx="8520600" cy="496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招生：各入學管道與學習歷程檔案</a:t>
            </a: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467544" y="5733256"/>
            <a:ext cx="4507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資料來源：教育部大學考招連動宣導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學生學習歷程檔案到大學備審資料</a:t>
            </a:r>
            <a:endParaRPr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</a:fld>
            <a:endParaRPr lang="zh-TW" altLang="en-US" dirty="0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81328"/>
            <a:ext cx="1066800" cy="316706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-2628800" y="299695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467544" y="6073551"/>
            <a:ext cx="4507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資料來源：教育部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課綱配套宣導資料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1" y="1628800"/>
            <a:ext cx="8175687" cy="4378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學生學習歷程 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vs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審資料 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(1/2)</a:t>
            </a:r>
            <a:endParaRPr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412776"/>
            <a:ext cx="8520600" cy="496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</a:fld>
            <a:endParaRPr lang="zh-TW" altLang="en-US" dirty="0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81328"/>
            <a:ext cx="1066800" cy="31670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8162160" cy="3886743"/>
          </a:xfrm>
          <a:prstGeom prst="rect">
            <a:avLst/>
          </a:prstGeom>
        </p:spPr>
      </p:pic>
      <p:sp>
        <p:nvSpPr>
          <p:cNvPr id="6" name="五角星形 5"/>
          <p:cNvSpPr/>
          <p:nvPr/>
        </p:nvSpPr>
        <p:spPr>
          <a:xfrm>
            <a:off x="6156176" y="2348880"/>
            <a:ext cx="288032" cy="28803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五角星形 9"/>
          <p:cNvSpPr/>
          <p:nvPr/>
        </p:nvSpPr>
        <p:spPr>
          <a:xfrm>
            <a:off x="6156176" y="4725144"/>
            <a:ext cx="288032" cy="288032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467544" y="5661248"/>
            <a:ext cx="4507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資料來源：教育部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課綱配套宣導資料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學生學習歷程 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vs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書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審資料 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(2/2)</a:t>
            </a:r>
            <a:endParaRPr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412776"/>
            <a:ext cx="8520600" cy="496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spcAft>
                <a:spcPts val="1600"/>
              </a:spcAft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學習歷程資料與現行書審資料項目對應：</a:t>
            </a:r>
            <a:endParaRPr lang="en-US" altLang="zh-TW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</a:fld>
            <a:endParaRPr lang="zh-TW" altLang="en-US" dirty="0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81328"/>
            <a:ext cx="1066800" cy="316706"/>
          </a:xfrm>
          <a:prstGeom prst="rect">
            <a:avLst/>
          </a:prstGeom>
        </p:spPr>
      </p:pic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68896" y="1933232"/>
          <a:ext cx="8035553" cy="43565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6800"/>
                <a:gridCol w="2664296"/>
                <a:gridCol w="792088"/>
                <a:gridCol w="216024"/>
                <a:gridCol w="2304256"/>
                <a:gridCol w="792089"/>
              </a:tblGrid>
              <a:tr h="50405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學習歷程項目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項目內容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準備方式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對應現行書審資料</a:t>
                      </a:r>
                      <a:endParaRPr lang="en-US" altLang="zh-TW" sz="1800" dirty="0" smtClean="0"/>
                    </a:p>
                    <a:p>
                      <a:pPr algn="ctr"/>
                      <a:r>
                        <a:rPr lang="zh-TW" altLang="en-US" sz="1800" dirty="0" smtClean="0"/>
                        <a:t>項目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 smtClean="0"/>
                        <a:t>準備方式</a:t>
                      </a:r>
                      <a:endParaRPr lang="zh-TW" altLang="en-US" sz="18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698901"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</a:rPr>
                        <a:t>修課紀錄</a:t>
                      </a:r>
                      <a:endParaRPr lang="zh-TW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*</a:t>
                      </a:r>
                      <a:r>
                        <a:rPr lang="zh-TW" altLang="en-US" sz="1800" dirty="0" smtClean="0"/>
                        <a:t>必選修課紀錄</a:t>
                      </a:r>
                      <a:endParaRPr lang="en-US" altLang="zh-TW" sz="1800" dirty="0" smtClean="0"/>
                    </a:p>
                    <a:p>
                      <a:r>
                        <a:rPr lang="en-US" altLang="zh-TW" sz="1800" dirty="0" smtClean="0"/>
                        <a:t>*</a:t>
                      </a:r>
                      <a:r>
                        <a:rPr lang="zh-TW" altLang="en-US" sz="1800" dirty="0" smtClean="0"/>
                        <a:t>修課成績</a:t>
                      </a:r>
                      <a:r>
                        <a:rPr lang="zh-TW" altLang="en-US" sz="1800" baseline="0" dirty="0" smtClean="0"/>
                        <a:t> </a:t>
                      </a:r>
                      <a:r>
                        <a:rPr lang="en-US" altLang="zh-TW" sz="1800" baseline="0" dirty="0" smtClean="0"/>
                        <a:t>(</a:t>
                      </a:r>
                      <a:r>
                        <a:rPr lang="zh-TW" altLang="en-US" sz="1800" baseline="0" dirty="0" smtClean="0"/>
                        <a:t>含總</a:t>
                      </a:r>
                      <a:r>
                        <a:rPr lang="zh-TW" altLang="en-US" sz="1800" dirty="0" smtClean="0"/>
                        <a:t>成績</a:t>
                      </a:r>
                      <a:r>
                        <a:rPr lang="en-US" altLang="zh-TW" sz="1800" dirty="0" smtClean="0"/>
                        <a:t>)</a:t>
                      </a:r>
                      <a:endParaRPr lang="zh-TW" altLang="en-US" sz="1800" dirty="0"/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r>
                        <a:rPr lang="zh-TW" altLang="en-US" sz="1800" dirty="0" smtClean="0"/>
                        <a:t>學習歷程系統產出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altLang="zh-TW" sz="18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accent2"/>
                          </a:solidFill>
                        </a:rPr>
                        <a:t>*</a:t>
                      </a:r>
                      <a:r>
                        <a:rPr lang="zh-TW" altLang="en-US" sz="1800" dirty="0" smtClean="0">
                          <a:solidFill>
                            <a:schemeClr val="accent2"/>
                          </a:solidFill>
                        </a:rPr>
                        <a:t>高中職在校成績單 </a:t>
                      </a:r>
                      <a:r>
                        <a:rPr lang="en-US" altLang="zh-TW" sz="1800" dirty="0" smtClean="0">
                          <a:solidFill>
                            <a:schemeClr val="accent2"/>
                          </a:solidFill>
                        </a:rPr>
                        <a:t>(</a:t>
                      </a:r>
                      <a:r>
                        <a:rPr lang="zh-TW" altLang="en-US" sz="1800" dirty="0" smtClean="0">
                          <a:solidFill>
                            <a:schemeClr val="accent2"/>
                          </a:solidFill>
                        </a:rPr>
                        <a:t>難以辨識必選修</a:t>
                      </a:r>
                      <a:r>
                        <a:rPr lang="en-US" altLang="zh-TW" sz="1800" dirty="0" smtClean="0">
                          <a:solidFill>
                            <a:schemeClr val="accent2"/>
                          </a:solidFill>
                        </a:rPr>
                        <a:t>)</a:t>
                      </a:r>
                      <a:endParaRPr lang="en-US" altLang="zh-TW" sz="18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accent2"/>
                          </a:solidFill>
                        </a:rPr>
                        <a:t>高中上傳</a:t>
                      </a:r>
                      <a:endParaRPr lang="en-US" altLang="zh-TW" sz="1800" dirty="0" smtClean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  <a:tr h="998430">
                <a:tc>
                  <a:txBody>
                    <a:bodyPr/>
                    <a:lstStyle/>
                    <a:p>
                      <a:r>
                        <a:rPr lang="zh-TW" altLang="en-US" sz="1800" b="1" dirty="0" smtClean="0">
                          <a:solidFill>
                            <a:srgbClr val="FF0000"/>
                          </a:solidFill>
                        </a:rPr>
                        <a:t>課程學習成果</a:t>
                      </a:r>
                      <a:endParaRPr lang="zh-TW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*</a:t>
                      </a:r>
                      <a:r>
                        <a:rPr lang="zh-TW" altLang="en-US" sz="1800" dirty="0" smtClean="0"/>
                        <a:t>書面報告</a:t>
                      </a:r>
                      <a:endParaRPr lang="en-US" altLang="zh-TW" sz="1800" dirty="0" smtClean="0"/>
                    </a:p>
                    <a:p>
                      <a:r>
                        <a:rPr lang="en-US" altLang="zh-TW" sz="1800" dirty="0" smtClean="0"/>
                        <a:t>*</a:t>
                      </a:r>
                      <a:r>
                        <a:rPr lang="zh-TW" altLang="en-US" sz="1800" dirty="0" smtClean="0"/>
                        <a:t>實做作品</a:t>
                      </a:r>
                      <a:endParaRPr lang="en-US" altLang="zh-TW" sz="1800" dirty="0" smtClean="0"/>
                    </a:p>
                    <a:p>
                      <a:r>
                        <a:rPr lang="en-US" altLang="zh-TW" sz="1800" dirty="0" smtClean="0"/>
                        <a:t>*</a:t>
                      </a:r>
                      <a:r>
                        <a:rPr lang="zh-TW" altLang="en-US" sz="1800" dirty="0" smtClean="0"/>
                        <a:t>自然</a:t>
                      </a:r>
                      <a:r>
                        <a:rPr lang="en-US" altLang="zh-TW" sz="1800" dirty="0" smtClean="0"/>
                        <a:t>/</a:t>
                      </a:r>
                      <a:r>
                        <a:rPr lang="zh-TW" altLang="en-US" sz="1800" dirty="0" smtClean="0"/>
                        <a:t>社會領域探究與實作</a:t>
                      </a:r>
                      <a:r>
                        <a:rPr lang="en-US" altLang="zh-TW" sz="1800" dirty="0" smtClean="0"/>
                        <a:t>(</a:t>
                      </a:r>
                      <a:r>
                        <a:rPr lang="zh-TW" altLang="en-US" sz="1800" dirty="0" smtClean="0"/>
                        <a:t>課程</a:t>
                      </a:r>
                      <a:r>
                        <a:rPr lang="en-US" altLang="zh-TW" sz="1800" dirty="0" smtClean="0"/>
                        <a:t>)</a:t>
                      </a:r>
                      <a:r>
                        <a:rPr lang="zh-TW" altLang="en-US" sz="1800" dirty="0" smtClean="0"/>
                        <a:t>成果</a:t>
                      </a:r>
                      <a:endParaRPr lang="zh-TW" altLang="en-US" sz="1800" dirty="0"/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/>
                        <a:t>*</a:t>
                      </a:r>
                      <a:r>
                        <a:rPr lang="zh-TW" altLang="en-US" sz="1800" dirty="0" smtClean="0"/>
                        <a:t>無</a:t>
                      </a:r>
                      <a:endParaRPr lang="zh-TW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800" dirty="0"/>
                    </a:p>
                  </a:txBody>
                  <a:tcPr anchor="ctr"/>
                </a:tc>
              </a:tr>
              <a:tr h="432653">
                <a:tc>
                  <a:txBody>
                    <a:bodyPr/>
                    <a:lstStyle/>
                    <a:p>
                      <a:r>
                        <a:rPr lang="zh-TW" altLang="en-US" sz="1800" b="0" dirty="0" smtClean="0">
                          <a:solidFill>
                            <a:srgbClr val="FF0000"/>
                          </a:solidFill>
                        </a:rPr>
                        <a:t>多元表現</a:t>
                      </a:r>
                      <a:endParaRPr lang="zh-TW" alt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accent2"/>
                          </a:solidFill>
                        </a:rPr>
                        <a:t>*10</a:t>
                      </a:r>
                      <a:r>
                        <a:rPr lang="zh-TW" altLang="en-US" sz="1800" dirty="0" smtClean="0">
                          <a:solidFill>
                            <a:schemeClr val="accent2"/>
                          </a:solidFill>
                        </a:rPr>
                        <a:t>選</a:t>
                      </a:r>
                      <a:r>
                        <a:rPr lang="en-US" altLang="zh-TW" sz="1800" dirty="0" smtClean="0">
                          <a:solidFill>
                            <a:schemeClr val="accent2"/>
                          </a:solidFill>
                        </a:rPr>
                        <a:t>4</a:t>
                      </a:r>
                      <a:endParaRPr lang="zh-TW" alt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 vMerge="1"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accent2"/>
                          </a:solidFill>
                        </a:rPr>
                        <a:t>*14</a:t>
                      </a:r>
                      <a:r>
                        <a:rPr lang="zh-TW" altLang="en-US" sz="1800" dirty="0" smtClean="0">
                          <a:solidFill>
                            <a:schemeClr val="accent2"/>
                          </a:solidFill>
                        </a:rPr>
                        <a:t>選</a:t>
                      </a:r>
                      <a:r>
                        <a:rPr lang="en-US" altLang="zh-TW" sz="1800" dirty="0" smtClean="0">
                          <a:solidFill>
                            <a:schemeClr val="accent2"/>
                          </a:solidFill>
                        </a:rPr>
                        <a:t>6(</a:t>
                      </a:r>
                      <a:r>
                        <a:rPr lang="zh-TW" altLang="en-US" sz="1800" dirty="0" smtClean="0">
                          <a:solidFill>
                            <a:schemeClr val="accent2"/>
                          </a:solidFill>
                        </a:rPr>
                        <a:t>含成果作品等</a:t>
                      </a:r>
                      <a:r>
                        <a:rPr lang="en-US" altLang="zh-TW" sz="1800" dirty="0" smtClean="0">
                          <a:solidFill>
                            <a:schemeClr val="accent2"/>
                          </a:solidFill>
                        </a:rPr>
                        <a:t>)</a:t>
                      </a:r>
                      <a:endParaRPr lang="zh-TW" alt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accent2"/>
                          </a:solidFill>
                        </a:rPr>
                        <a:t>學生自行整理上傳</a:t>
                      </a:r>
                      <a:endParaRPr lang="zh-TW" alt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  <a:tr h="432653">
                <a:tc>
                  <a:txBody>
                    <a:bodyPr/>
                    <a:lstStyle/>
                    <a:p>
                      <a:r>
                        <a:rPr lang="zh-TW" altLang="en-US" sz="1800" b="0" dirty="0" smtClean="0">
                          <a:solidFill>
                            <a:schemeClr val="accent2"/>
                          </a:solidFill>
                        </a:rPr>
                        <a:t>學習歷程自述</a:t>
                      </a:r>
                      <a:endParaRPr lang="zh-TW" altLang="en-US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accent2"/>
                          </a:solidFill>
                        </a:rPr>
                        <a:t>*</a:t>
                      </a:r>
                      <a:r>
                        <a:rPr lang="zh-TW" altLang="en-US" sz="1800" dirty="0" smtClean="0">
                          <a:solidFill>
                            <a:schemeClr val="accent2"/>
                          </a:solidFill>
                        </a:rPr>
                        <a:t>高中學習歷程自述</a:t>
                      </a:r>
                      <a:endParaRPr lang="en-US" altLang="zh-TW" sz="1800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en-US" altLang="zh-TW" sz="1800" dirty="0" smtClean="0">
                          <a:solidFill>
                            <a:schemeClr val="accent2"/>
                          </a:solidFill>
                        </a:rPr>
                        <a:t>*</a:t>
                      </a:r>
                      <a:r>
                        <a:rPr lang="zh-TW" altLang="en-US" sz="1800" dirty="0" smtClean="0">
                          <a:solidFill>
                            <a:schemeClr val="accent2"/>
                          </a:solidFill>
                        </a:rPr>
                        <a:t>就讀動機</a:t>
                      </a:r>
                      <a:endParaRPr lang="en-US" altLang="zh-TW" sz="1800" dirty="0" smtClean="0">
                        <a:solidFill>
                          <a:schemeClr val="accent2"/>
                        </a:solidFill>
                      </a:endParaRPr>
                    </a:p>
                    <a:p>
                      <a:r>
                        <a:rPr lang="zh-TW" altLang="en-US" sz="1800" dirty="0" smtClean="0">
                          <a:solidFill>
                            <a:schemeClr val="accent2"/>
                          </a:solidFill>
                        </a:rPr>
                        <a:t>*未來學習計畫與生涯規劃</a:t>
                      </a:r>
                      <a:endParaRPr lang="zh-TW" alt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accent2"/>
                          </a:solidFill>
                        </a:rPr>
                        <a:t>學生自行上傳</a:t>
                      </a:r>
                      <a:endParaRPr lang="zh-TW" alt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dirty="0" smtClean="0">
                          <a:solidFill>
                            <a:schemeClr val="accent2"/>
                          </a:solidFill>
                        </a:rPr>
                        <a:t>*</a:t>
                      </a:r>
                      <a:r>
                        <a:rPr lang="zh-TW" altLang="en-US" sz="1800" dirty="0" smtClean="0">
                          <a:solidFill>
                            <a:schemeClr val="accent2"/>
                          </a:solidFill>
                        </a:rPr>
                        <a:t>自傳、讀書計畫</a:t>
                      </a:r>
                      <a:endParaRPr lang="zh-TW" alt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 vMerge="1"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大學端準備</a:t>
            </a:r>
            <a:endParaRPr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</a:fld>
            <a:endParaRPr lang="zh-TW" altLang="en-US" dirty="0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81328"/>
            <a:ext cx="1066800" cy="316706"/>
          </a:xfrm>
          <a:prstGeom prst="rect">
            <a:avLst/>
          </a:prstGeom>
        </p:spPr>
      </p:pic>
      <p:graphicFrame>
        <p:nvGraphicFramePr>
          <p:cNvPr id="12" name="資料庫圖表 11"/>
          <p:cNvGraphicFramePr/>
          <p:nvPr/>
        </p:nvGraphicFramePr>
        <p:xfrm>
          <a:off x="683568" y="1700808"/>
          <a:ext cx="7776864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前言</a:t>
            </a:r>
            <a:endParaRPr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412776"/>
            <a:ext cx="8520600" cy="496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n-US" altLang="zh-TW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n-US" altLang="zh-TW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zh-TW" altLang="en-US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大學招生專業化計畫內容與意義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>
                <a:solidFill>
                  <a:srgbClr val="202729"/>
                </a:solidFill>
              </a:rPr>
            </a:fld>
            <a:endParaRPr lang="zh-TW" altLang="en-US" dirty="0">
              <a:solidFill>
                <a:srgbClr val="202729"/>
              </a:solidFill>
            </a:endParaRPr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81328"/>
            <a:ext cx="1066800" cy="31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412776"/>
            <a:ext cx="8520600" cy="496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spcAft>
                <a:spcPts val="1600"/>
              </a:spcAft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</a:fld>
            <a:endParaRPr lang="zh-TW" altLang="en-US" dirty="0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81328"/>
            <a:ext cx="1066800" cy="316706"/>
          </a:xfrm>
          <a:prstGeom prst="rect">
            <a:avLst/>
          </a:prstGeom>
        </p:spPr>
      </p:pic>
      <p:sp>
        <p:nvSpPr>
          <p:cNvPr id="8" name="Shape 66"/>
          <p:cNvSpPr txBox="1"/>
          <p:nvPr/>
        </p:nvSpPr>
        <p:spPr>
          <a:xfrm>
            <a:off x="311700" y="188640"/>
            <a:ext cx="8292748" cy="619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 panose="02000506030000020004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 panose="02000506030000020004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 panose="02000506030000020004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 panose="02000506030000020004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 panose="02000506030000020004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 panose="02000506030000020004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 panose="02000506030000020004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 panose="02000506030000020004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 panose="02000506030000020004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 panose="02000506030000020004"/>
                <a:ea typeface="Proxima Nova" panose="02000506030000020004"/>
                <a:cs typeface="Proxima Nova" panose="02000506030000020004"/>
                <a:sym typeface="Proxima Nova" panose="02000506030000020004"/>
              </a:defRPr>
            </a:lvl9pPr>
          </a:lstStyle>
          <a:p>
            <a:pPr marL="34290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spcAft>
                <a:spcPts val="1600"/>
              </a:spcAft>
              <a:buNone/>
            </a:pPr>
            <a:r>
              <a:rPr lang="zh-TW" altLang="en-US" sz="44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簡報結束，感謝聆聽！</a:t>
            </a:r>
            <a:endParaRPr lang="en-US" altLang="zh-TW" sz="44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spcAft>
                <a:spcPts val="1600"/>
              </a:spcAft>
              <a:buFont typeface="Wingdings" panose="05000000000000000000" pitchFamily="2" charset="2"/>
              <a:buChar char="l"/>
            </a:pP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spcAft>
                <a:spcPts val="1600"/>
              </a:spcAft>
              <a:buFont typeface="Wingdings" panose="05000000000000000000" pitchFamily="2" charset="2"/>
              <a:buChar char="l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大學招生專業化發展試辦計畫</a:t>
            </a:r>
            <a:endParaRPr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412776"/>
            <a:ext cx="8520600" cy="496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zh-TW" sz="22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2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結合校務研究</a:t>
            </a:r>
            <a:r>
              <a:rPr lang="en-US" altLang="zh-TW" sz="22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(IR)</a:t>
            </a:r>
            <a:r>
              <a:rPr lang="zh-TW" altLang="en-US" sz="22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，優化選才作為</a:t>
            </a:r>
            <a:endParaRPr lang="en-US" altLang="zh-TW" sz="22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zh-TW" sz="22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2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個人申請入學審查重視</a:t>
            </a:r>
            <a:r>
              <a:rPr lang="zh-TW" altLang="en-US" sz="2200" dirty="0" smtClean="0">
                <a:solidFill>
                  <a:schemeClr val="accent2"/>
                </a:solidFill>
                <a:latin typeface="+mn-ea"/>
                <a:ea typeface="+mn-ea"/>
              </a:rPr>
              <a:t>「學生學習歷程」</a:t>
            </a:r>
            <a:endParaRPr lang="en-US" altLang="zh-TW" sz="2000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 mar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辦理事項 </a:t>
            </a:r>
            <a:r>
              <a:rPr lang="en-US" altLang="zh-TW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針對個人申請入學</a:t>
            </a:r>
            <a:r>
              <a:rPr lang="en-US" altLang="zh-TW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zh-TW" sz="2200" dirty="0" smtClean="0">
                <a:solidFill>
                  <a:schemeClr val="accent2"/>
                </a:solidFill>
                <a:latin typeface="+mn-ea"/>
                <a:ea typeface="+mn-ea"/>
              </a:rPr>
              <a:t>1. </a:t>
            </a:r>
            <a:r>
              <a:rPr lang="zh-TW" altLang="en-US" sz="2200" dirty="0" smtClean="0">
                <a:solidFill>
                  <a:schemeClr val="accent2"/>
                </a:solidFill>
                <a:latin typeface="+mn-ea"/>
                <a:ea typeface="+mn-ea"/>
              </a:rPr>
              <a:t>審查機制系統化 ─ 建立學生學習歷程審查「評量尺規」</a:t>
            </a:r>
            <a:endParaRPr lang="en-US" altLang="zh-TW" sz="2200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 marL="0" indent="352425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zh-TW" sz="2200" dirty="0" smtClean="0">
                <a:solidFill>
                  <a:schemeClr val="accent2"/>
                </a:solidFill>
                <a:latin typeface="+mn-ea"/>
                <a:ea typeface="+mn-ea"/>
              </a:rPr>
              <a:t>2. </a:t>
            </a:r>
            <a:r>
              <a:rPr lang="zh-TW" altLang="en-US" sz="2200" dirty="0" smtClean="0">
                <a:solidFill>
                  <a:schemeClr val="accent2"/>
                </a:solidFill>
                <a:latin typeface="+mn-ea"/>
                <a:ea typeface="+mn-ea"/>
              </a:rPr>
              <a:t>審查人員培訓</a:t>
            </a:r>
            <a:endParaRPr lang="en-US" altLang="zh-TW" sz="2200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 marL="34290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u"/>
            </a:pPr>
            <a:r>
              <a:rPr lang="zh-TW" altLang="en-US" sz="2200" b="1" dirty="0" smtClean="0">
                <a:solidFill>
                  <a:srgbClr val="7030A0"/>
                </a:solidFill>
                <a:latin typeface="+mn-ea"/>
                <a:ea typeface="+mn-ea"/>
              </a:rPr>
              <a:t>說明</a:t>
            </a:r>
            <a:endParaRPr lang="en-US" altLang="zh-TW" sz="2200" b="1" dirty="0" smtClean="0">
              <a:solidFill>
                <a:srgbClr val="7030A0"/>
              </a:solidFill>
              <a:latin typeface="+mn-ea"/>
              <a:ea typeface="+mn-ea"/>
            </a:endParaRPr>
          </a:p>
          <a:p>
            <a:pPr marL="633730" indent="-281305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zh-TW" sz="22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109-110</a:t>
            </a:r>
            <a:r>
              <a:rPr lang="zh-TW" altLang="en-US" sz="22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學年度個人</a:t>
            </a:r>
            <a:r>
              <a:rPr lang="zh-TW" altLang="en-US" sz="22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申請審查仍採用現行書審資料，因此</a:t>
            </a:r>
            <a:r>
              <a:rPr lang="en-US" altLang="zh-TW" sz="22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2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年度計畫辦理事項為</a:t>
            </a: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「建立現行書審資料評量尺規</a:t>
            </a:r>
            <a:r>
              <a:rPr lang="en-US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實際運用於</a:t>
            </a:r>
            <a:r>
              <a:rPr lang="en-US" altLang="zh-TW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個人申請審查」</a:t>
            </a:r>
            <a:r>
              <a:rPr lang="zh-TW" altLang="en-US" sz="22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3730" indent="-281305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US" altLang="zh-TW" sz="22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2. 111</a:t>
            </a:r>
            <a:r>
              <a:rPr lang="zh-TW" altLang="en-US" sz="22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學年度個人</a:t>
            </a:r>
            <a:r>
              <a:rPr lang="zh-TW" altLang="en-US" sz="22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申請運用適用於學生學習歷程的評量尺規。</a:t>
            </a:r>
            <a:endParaRPr lang="zh-TW" altLang="en-US" sz="22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3730" indent="-281305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zh-TW" altLang="en-US" sz="22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2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altLang="zh-TW" sz="2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</a:fld>
            <a:endParaRPr lang="zh-TW" altLang="en-US" dirty="0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81328"/>
            <a:ext cx="1066800" cy="31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為什麼要推動招生專業化計畫？</a:t>
            </a:r>
            <a:endParaRPr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412776"/>
            <a:ext cx="8520600" cy="496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外部理由</a:t>
            </a: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zh-TW" sz="22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2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教育部有補助經費  </a:t>
            </a:r>
            <a:r>
              <a:rPr lang="en-US" altLang="zh-TW" sz="22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半強迫式的邀請</a:t>
            </a:r>
            <a:r>
              <a:rPr lang="en-US" altLang="zh-TW" sz="22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，並與個人申請招生名額</a:t>
            </a:r>
            <a:endParaRPr lang="en-US" altLang="zh-TW" sz="22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3373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zh-TW" altLang="en-US" sz="22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核定掛勾。</a:t>
            </a:r>
            <a:endParaRPr lang="en-US" altLang="zh-TW" sz="22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zh-TW" sz="22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2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其他學校已參與。</a:t>
            </a:r>
            <a:endParaRPr lang="en-US" altLang="zh-TW" sz="22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altLang="zh-TW" sz="22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2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</a:t>
            </a:r>
            <a:r>
              <a:rPr lang="en-US" altLang="zh-TW" sz="22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2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</a:t>
            </a:r>
            <a:r>
              <a:rPr lang="en-US" altLang="zh-TW" sz="22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2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年國教新課綱上路，銜接未來</a:t>
            </a:r>
            <a:r>
              <a:rPr lang="en-US" altLang="zh-TW" sz="22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111</a:t>
            </a:r>
            <a:r>
              <a:rPr lang="zh-TW" altLang="en-US" sz="22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學年度大</a:t>
            </a:r>
            <a:endParaRPr lang="en-US" altLang="zh-TW" sz="2200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63373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zh-TW" altLang="en-US" sz="2200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學個人申請學生學習歷程審查。</a:t>
            </a:r>
            <a:endParaRPr lang="en-US" altLang="zh-TW" sz="2000" dirty="0" smtClean="0">
              <a:solidFill>
                <a:schemeClr val="accent2"/>
              </a:solidFill>
              <a:latin typeface="+mn-ea"/>
              <a:ea typeface="+mn-ea"/>
            </a:endParaRPr>
          </a:p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TW" sz="24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內部理由</a:t>
            </a: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3524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zh-TW" altLang="en-US" sz="2200" dirty="0" smtClean="0">
                <a:solidFill>
                  <a:srgbClr val="FF0000"/>
                </a:solidFill>
                <a:latin typeface="+mn-ea"/>
                <a:ea typeface="+mn-ea"/>
              </a:rPr>
              <a:t>學校對於個人申請審查信度</a:t>
            </a:r>
            <a:r>
              <a:rPr lang="en-US" altLang="zh-TW" sz="2200" dirty="0" smtClean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zh-TW" altLang="en-US" sz="2200" dirty="0" smtClean="0">
                <a:solidFill>
                  <a:srgbClr val="FF0000"/>
                </a:solidFill>
                <a:latin typeface="+mn-ea"/>
                <a:ea typeface="+mn-ea"/>
              </a:rPr>
              <a:t>審查穩定度</a:t>
            </a:r>
            <a:r>
              <a:rPr lang="en-US" altLang="zh-TW" sz="2200" dirty="0" smtClean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r>
              <a:rPr lang="zh-TW" altLang="en-US" sz="2200" dirty="0" smtClean="0">
                <a:solidFill>
                  <a:srgbClr val="FF0000"/>
                </a:solidFill>
                <a:latin typeface="+mn-ea"/>
                <a:ea typeface="+mn-ea"/>
              </a:rPr>
              <a:t>與效度</a:t>
            </a:r>
            <a:r>
              <a:rPr lang="en-US" altLang="zh-TW" sz="2200" dirty="0" smtClean="0">
                <a:solidFill>
                  <a:srgbClr val="FF0000"/>
                </a:solidFill>
                <a:latin typeface="+mn-ea"/>
                <a:ea typeface="+mn-ea"/>
              </a:rPr>
              <a:t>(</a:t>
            </a:r>
            <a:r>
              <a:rPr lang="zh-TW" altLang="en-US" sz="2200" dirty="0" smtClean="0">
                <a:solidFill>
                  <a:srgbClr val="FF0000"/>
                </a:solidFill>
                <a:latin typeface="+mn-ea"/>
                <a:ea typeface="+mn-ea"/>
              </a:rPr>
              <a:t>審查結果與學生</a:t>
            </a:r>
            <a:endParaRPr lang="en-US" altLang="zh-TW" sz="2200" dirty="0" smtClean="0">
              <a:solidFill>
                <a:srgbClr val="FF0000"/>
              </a:solidFill>
              <a:latin typeface="+mn-ea"/>
              <a:ea typeface="+mn-ea"/>
            </a:endParaRPr>
          </a:p>
          <a:p>
            <a:pPr marL="0" indent="352425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zh-TW" altLang="en-US" sz="2200" dirty="0" smtClean="0">
                <a:solidFill>
                  <a:srgbClr val="FF0000"/>
                </a:solidFill>
                <a:latin typeface="+mn-ea"/>
                <a:ea typeface="+mn-ea"/>
              </a:rPr>
              <a:t>入學後學習表現關聯性</a:t>
            </a:r>
            <a:r>
              <a:rPr lang="en-US" altLang="zh-TW" sz="2200" dirty="0" smtClean="0">
                <a:solidFill>
                  <a:srgbClr val="FF0000"/>
                </a:solidFill>
                <a:latin typeface="+mn-ea"/>
                <a:ea typeface="+mn-ea"/>
              </a:rPr>
              <a:t>)</a:t>
            </a:r>
            <a:r>
              <a:rPr lang="zh-TW" altLang="en-US" sz="2200" dirty="0" smtClean="0">
                <a:solidFill>
                  <a:srgbClr val="FF0000"/>
                </a:solidFill>
                <a:latin typeface="+mn-ea"/>
                <a:ea typeface="+mn-ea"/>
              </a:rPr>
              <a:t>的自我課責。</a:t>
            </a:r>
            <a:endParaRPr lang="en-US" altLang="zh-TW" sz="200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</a:fld>
            <a:endParaRPr lang="zh-TW" altLang="en-US" dirty="0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81328"/>
            <a:ext cx="1066800" cy="31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第一部分</a:t>
            </a:r>
            <a:endParaRPr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412776"/>
            <a:ext cx="8520600" cy="496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n-US" altLang="zh-TW" sz="24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zh-TW" altLang="en-US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計畫辦理事項</a:t>
            </a:r>
            <a:endParaRPr lang="en-US" altLang="zh-TW" sz="36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altLang="zh-TW" smtClean="0">
                <a:solidFill>
                  <a:srgbClr val="202729"/>
                </a:solidFill>
              </a:rPr>
            </a:fld>
            <a:endParaRPr lang="zh-TW" altLang="en-US" dirty="0">
              <a:solidFill>
                <a:srgbClr val="202729"/>
              </a:solidFill>
            </a:endParaRPr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81328"/>
            <a:ext cx="1066800" cy="316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計畫辦理事項</a:t>
            </a:r>
            <a:endParaRPr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</a:fld>
            <a:endParaRPr lang="zh-TW" altLang="en-US" dirty="0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81328"/>
            <a:ext cx="1066800" cy="316706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611560" y="2060848"/>
          <a:ext cx="7848873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4968552"/>
                <a:gridCol w="1512169"/>
              </a:tblGrid>
              <a:tr h="8258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種類</a:t>
                      </a:r>
                      <a:endParaRPr lang="zh-TW" altLang="en-US" sz="2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辦理事項（參與學系）</a:t>
                      </a:r>
                      <a:endParaRPr lang="zh-TW" altLang="en-US" sz="2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/>
                        <a:t>備註</a:t>
                      </a:r>
                      <a:endParaRPr lang="zh-TW" altLang="en-US" sz="2000" dirty="0"/>
                    </a:p>
                  </a:txBody>
                  <a:tcPr anchor="ctr">
                    <a:solidFill>
                      <a:srgbClr val="00B0F0"/>
                    </a:solidFill>
                  </a:tcPr>
                </a:tc>
              </a:tr>
              <a:tr h="1175167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accent2"/>
                          </a:solidFill>
                        </a:rPr>
                        <a:t>必須完成</a:t>
                      </a:r>
                      <a:endParaRPr lang="zh-TW" alt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chemeClr val="accent2"/>
                          </a:solidFill>
                        </a:rPr>
                        <a:t>1.</a:t>
                      </a:r>
                      <a:r>
                        <a:rPr lang="zh-TW" altLang="en-US" sz="2000" dirty="0" smtClean="0">
                          <a:solidFill>
                            <a:schemeClr val="accent2"/>
                          </a:solidFill>
                        </a:rPr>
                        <a:t>書審資料評量尺規制定（含高中諮詢）</a:t>
                      </a:r>
                      <a:endParaRPr lang="en-US" altLang="zh-TW" sz="20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263525" indent="-263525"/>
                      <a:r>
                        <a:rPr lang="en-US" altLang="zh-TW" sz="2000" dirty="0" smtClean="0">
                          <a:solidFill>
                            <a:schemeClr val="accent2"/>
                          </a:solidFill>
                        </a:rPr>
                        <a:t>2.</a:t>
                      </a:r>
                      <a:r>
                        <a:rPr lang="zh-TW" altLang="en-US" sz="2000" dirty="0" smtClean="0">
                          <a:solidFill>
                            <a:schemeClr val="accent2"/>
                          </a:solidFill>
                        </a:rPr>
                        <a:t>書審評分流程精進：實際使用評量尺規評分、評分後差分檢核</a:t>
                      </a:r>
                      <a:endParaRPr lang="zh-TW" alt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accent2"/>
                          </a:solidFill>
                        </a:rPr>
                        <a:t>實地訪視必檢核項目</a:t>
                      </a:r>
                      <a:endParaRPr lang="zh-TW" alt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  <a:tr h="1887390"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accent2"/>
                          </a:solidFill>
                        </a:rPr>
                        <a:t>建議進行</a:t>
                      </a:r>
                      <a:endParaRPr lang="zh-TW" alt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2000" dirty="0" smtClean="0">
                          <a:solidFill>
                            <a:schemeClr val="accent2"/>
                          </a:solidFill>
                        </a:rPr>
                        <a:t>3.</a:t>
                      </a:r>
                      <a:r>
                        <a:rPr lang="zh-TW" altLang="en-US" sz="2000" dirty="0" smtClean="0">
                          <a:solidFill>
                            <a:schemeClr val="accent2"/>
                          </a:solidFill>
                        </a:rPr>
                        <a:t>書審評分流程精進：評分前試評校準</a:t>
                      </a:r>
                      <a:endParaRPr lang="en-US" altLang="zh-TW" sz="20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176530" indent="-176530"/>
                      <a:r>
                        <a:rPr lang="en-US" altLang="zh-TW" sz="2000" dirty="0" smtClean="0">
                          <a:solidFill>
                            <a:schemeClr val="accent2"/>
                          </a:solidFill>
                        </a:rPr>
                        <a:t>4.</a:t>
                      </a:r>
                      <a:r>
                        <a:rPr lang="zh-TW" altLang="en-US" sz="2000" dirty="0" smtClean="0">
                          <a:solidFill>
                            <a:schemeClr val="accent2"/>
                          </a:solidFill>
                        </a:rPr>
                        <a:t>校務研究</a:t>
                      </a:r>
                      <a:r>
                        <a:rPr lang="en-US" altLang="zh-TW" sz="2000" dirty="0" smtClean="0">
                          <a:solidFill>
                            <a:schemeClr val="accent2"/>
                          </a:solidFill>
                        </a:rPr>
                        <a:t>IR</a:t>
                      </a:r>
                      <a:r>
                        <a:rPr lang="zh-TW" altLang="en-US" sz="2000" dirty="0" smtClean="0">
                          <a:solidFill>
                            <a:schemeClr val="accent2"/>
                          </a:solidFill>
                        </a:rPr>
                        <a:t>導入（例：高中在校成績評分建議</a:t>
                      </a:r>
                      <a:r>
                        <a:rPr lang="en-US" altLang="zh-TW" sz="2000" dirty="0" smtClean="0">
                          <a:solidFill>
                            <a:schemeClr val="accent2"/>
                          </a:solidFill>
                        </a:rPr>
                        <a:t>/</a:t>
                      </a:r>
                      <a:r>
                        <a:rPr lang="zh-TW" altLang="en-US" sz="2000" dirty="0" smtClean="0">
                          <a:solidFill>
                            <a:schemeClr val="accent2"/>
                          </a:solidFill>
                        </a:rPr>
                        <a:t>輔助）</a:t>
                      </a:r>
                      <a:endParaRPr lang="en-US" altLang="zh-TW" sz="20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176530" indent="-176530"/>
                      <a:r>
                        <a:rPr lang="en-US" altLang="zh-TW" sz="2000" dirty="0" smtClean="0">
                          <a:solidFill>
                            <a:schemeClr val="accent2"/>
                          </a:solidFill>
                        </a:rPr>
                        <a:t>5.</a:t>
                      </a:r>
                      <a:r>
                        <a:rPr lang="zh-TW" altLang="en-US" sz="2000" dirty="0" smtClean="0">
                          <a:solidFill>
                            <a:schemeClr val="accent2"/>
                          </a:solidFill>
                        </a:rPr>
                        <a:t>審查人員訓練：模擬評分工作坊</a:t>
                      </a:r>
                      <a:endParaRPr lang="en-US" altLang="zh-TW" sz="200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176530" indent="-176530"/>
                      <a:r>
                        <a:rPr lang="en-US" altLang="zh-TW" sz="2000" dirty="0" smtClean="0">
                          <a:solidFill>
                            <a:schemeClr val="accent2"/>
                          </a:solidFill>
                        </a:rPr>
                        <a:t>6.</a:t>
                      </a:r>
                      <a:r>
                        <a:rPr lang="zh-TW" altLang="en-US" sz="2000" dirty="0" smtClean="0">
                          <a:solidFill>
                            <a:schemeClr val="accent2"/>
                          </a:solidFill>
                        </a:rPr>
                        <a:t>其他優化簡化措施（例：線上審查系統）</a:t>
                      </a:r>
                      <a:endParaRPr lang="zh-TW" alt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Shape 66"/>
          <p:cNvSpPr txBox="1">
            <a:spLocks noGrp="1"/>
          </p:cNvSpPr>
          <p:nvPr>
            <p:ph type="body" idx="1"/>
          </p:nvPr>
        </p:nvSpPr>
        <p:spPr>
          <a:xfrm>
            <a:off x="311700" y="1412776"/>
            <a:ext cx="8520600" cy="496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en-US" altLang="zh-TW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年度計畫必須</a:t>
            </a:r>
            <a:r>
              <a:rPr lang="en-US" altLang="zh-TW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建議辦理事項：</a:t>
            </a: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1-1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什麼是評量尺規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(Rubrics)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？</a:t>
            </a:r>
            <a:endParaRPr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</a:fld>
            <a:endParaRPr lang="zh-TW" altLang="en-US" dirty="0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81328"/>
            <a:ext cx="1066800" cy="316706"/>
          </a:xfrm>
          <a:prstGeom prst="rect">
            <a:avLst/>
          </a:prstGeom>
        </p:spPr>
      </p:pic>
      <p:sp>
        <p:nvSpPr>
          <p:cNvPr id="7" name="文字版面配置區 3"/>
          <p:cNvSpPr>
            <a:spLocks noGrp="1"/>
          </p:cNvSpPr>
          <p:nvPr>
            <p:ph type="body" idx="1"/>
          </p:nvPr>
        </p:nvSpPr>
        <p:spPr>
          <a:xfrm>
            <a:off x="311700" y="4149080"/>
            <a:ext cx="8520600" cy="2322952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TW" altLang="en-US" sz="2200" b="1" dirty="0" smtClean="0">
                <a:solidFill>
                  <a:srgbClr val="7030A0"/>
                </a:solidFill>
                <a:latin typeface="+mj-ea"/>
                <a:ea typeface="+mj-ea"/>
              </a:rPr>
              <a:t>評量尺規不是新創工具，只是將審查者心中那把尺</a:t>
            </a:r>
            <a:r>
              <a:rPr lang="en-US" altLang="zh-TW" sz="2200" b="1" dirty="0" smtClean="0">
                <a:solidFill>
                  <a:srgbClr val="7030A0"/>
                </a:solidFill>
                <a:latin typeface="+mj-ea"/>
                <a:ea typeface="+mj-ea"/>
              </a:rPr>
              <a:t>(</a:t>
            </a:r>
            <a:r>
              <a:rPr lang="zh-TW" altLang="en-US" sz="2200" b="1" dirty="0" smtClean="0">
                <a:solidFill>
                  <a:srgbClr val="7030A0"/>
                </a:solidFill>
                <a:latin typeface="+mj-ea"/>
                <a:ea typeface="+mj-ea"/>
              </a:rPr>
              <a:t>審查細項或指標</a:t>
            </a:r>
            <a:r>
              <a:rPr lang="en-US" altLang="zh-TW" sz="2200" b="1" dirty="0" smtClean="0">
                <a:solidFill>
                  <a:srgbClr val="7030A0"/>
                </a:solidFill>
                <a:latin typeface="+mj-ea"/>
                <a:ea typeface="+mj-ea"/>
              </a:rPr>
              <a:t>)</a:t>
            </a:r>
            <a:r>
              <a:rPr lang="zh-TW" altLang="en-US" sz="2200" b="1" dirty="0" smtClean="0">
                <a:solidFill>
                  <a:srgbClr val="7030A0"/>
                </a:solidFill>
                <a:latin typeface="+mj-ea"/>
                <a:ea typeface="+mj-ea"/>
              </a:rPr>
              <a:t>具體化與系統化。</a:t>
            </a:r>
            <a:endParaRPr lang="en-US" altLang="zh-TW" sz="2200" b="1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TW" altLang="en-US" sz="2200" b="1" dirty="0" smtClean="0">
                <a:solidFill>
                  <a:schemeClr val="accent2"/>
                </a:solidFill>
                <a:latin typeface="+mj-ea"/>
                <a:ea typeface="+mj-ea"/>
              </a:rPr>
              <a:t>不同審查者心中的那把尺具體化後，一方面可以使評價學生的指標更趨多元，另一方面則可使後繼的審查者有具體的依歸或檢討基準。</a:t>
            </a:r>
            <a:endParaRPr lang="zh-TW" altLang="en-US" sz="2400" b="1" dirty="0">
              <a:solidFill>
                <a:srgbClr val="7030A0"/>
              </a:solidFill>
              <a:latin typeface="+mj-ea"/>
              <a:ea typeface="+mj-ea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593905" y="1700808"/>
          <a:ext cx="7938535" cy="234091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85224"/>
                <a:gridCol w="1273049"/>
                <a:gridCol w="1273049"/>
                <a:gridCol w="1387807"/>
                <a:gridCol w="1317082"/>
                <a:gridCol w="1202324"/>
              </a:tblGrid>
              <a:tr h="427763">
                <a:tc>
                  <a:txBody>
                    <a:bodyPr/>
                    <a:lstStyle/>
                    <a:p>
                      <a:endParaRPr lang="zh-TW" altLang="en-US" sz="16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傑出</a:t>
                      </a:r>
                      <a:r>
                        <a:rPr lang="en-US" altLang="zh-TW" sz="16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   -90)</a:t>
                      </a:r>
                      <a:endParaRPr lang="en-US" altLang="zh-TW" sz="16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優</a:t>
                      </a:r>
                      <a:r>
                        <a:rPr lang="zh-TW" altLang="en-US" sz="1600" baseline="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zh-TW" sz="16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(89-80)</a:t>
                      </a:r>
                      <a:endParaRPr lang="en-US" altLang="zh-TW" sz="16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佳 </a:t>
                      </a:r>
                      <a:r>
                        <a:rPr lang="en-US" altLang="zh-TW" sz="16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(79-70)</a:t>
                      </a:r>
                      <a:endParaRPr lang="en-US" altLang="zh-TW" sz="16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可 </a:t>
                      </a:r>
                      <a:r>
                        <a:rPr lang="en-US" altLang="zh-TW" sz="16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(69-60)</a:t>
                      </a:r>
                      <a:endParaRPr lang="en-US" altLang="zh-TW" sz="16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sz="16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不佳</a:t>
                      </a:r>
                      <a:r>
                        <a:rPr lang="en-US" altLang="zh-TW" sz="16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(59-  )</a:t>
                      </a:r>
                      <a:endParaRPr lang="en-US" altLang="zh-TW" sz="16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8288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項目一</a:t>
                      </a:r>
                      <a:endParaRPr lang="en-US" altLang="zh-TW" sz="18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6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zh-TW" altLang="en-US" sz="16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定義描述</a:t>
                      </a:r>
                      <a:r>
                        <a:rPr lang="en-US" altLang="zh-TW" sz="16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zh-TW" altLang="en-US" sz="16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8288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項目二</a:t>
                      </a:r>
                      <a:endParaRPr lang="zh-TW" alt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8288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項目三</a:t>
                      </a:r>
                      <a:endParaRPr lang="en-US" altLang="zh-TW" sz="1800" dirty="0" smtClean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8288">
                <a:tc>
                  <a:txBody>
                    <a:bodyPr/>
                    <a:lstStyle/>
                    <a:p>
                      <a:r>
                        <a:rPr lang="zh-TW" altLang="en-US" sz="1800" dirty="0" smtClean="0">
                          <a:solidFill>
                            <a:schemeClr val="accent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項目四</a:t>
                      </a:r>
                      <a:endParaRPr lang="zh-TW" altLang="en-US" sz="18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sz="1600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accent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ect">
            <a:avLst/>
          </a:prstGeom>
          <a:solidFill>
            <a:srgbClr val="0070C0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1-2 </a:t>
            </a:r>
            <a:r>
              <a:rPr lang="zh-TW" altLang="en-US" sz="36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評量尺規實際運用範例</a:t>
            </a:r>
            <a:endParaRPr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412776"/>
            <a:ext cx="8520600" cy="49685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大考中心：</a:t>
            </a:r>
            <a:endParaRPr lang="en-US" altLang="zh-TW" sz="24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263525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國文分項式</a:t>
            </a:r>
            <a:endParaRPr lang="en-US" altLang="zh-TW" sz="2200" b="1" dirty="0" smtClean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263525">
              <a:lnSpc>
                <a:spcPct val="100000"/>
              </a:lnSpc>
              <a:spcBef>
                <a:spcPts val="600"/>
              </a:spcBef>
              <a:buNone/>
            </a:pPr>
            <a:r>
              <a:rPr lang="zh-TW" altLang="en-US" sz="2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評分標準</a:t>
            </a:r>
            <a:r>
              <a:rPr lang="en-US" altLang="zh-TW" sz="2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舊</a:t>
            </a:r>
            <a:r>
              <a:rPr lang="en-US" altLang="zh-TW" sz="2200" b="1" dirty="0" smtClean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2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>
              <a:spcAft>
                <a:spcPts val="1600"/>
              </a:spcAft>
              <a:buFont typeface="Wingdings" panose="05000000000000000000" pitchFamily="2" charset="2"/>
              <a:buChar char="Ø"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 smtClean="0"/>
            </a:fld>
            <a:endParaRPr lang="zh-TW" altLang="en-US" dirty="0"/>
          </a:p>
        </p:txBody>
      </p:sp>
      <p:pic>
        <p:nvPicPr>
          <p:cNvPr id="48" name="圖片 4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381328"/>
            <a:ext cx="1066800" cy="31670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556792"/>
            <a:ext cx="5319883" cy="5065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自訂 1">
      <a:majorFont>
        <a:latin typeface="Verdana"/>
        <a:ea typeface="微軟正黑體"/>
        <a:cs typeface=""/>
      </a:majorFont>
      <a:minorFont>
        <a:latin typeface="Verdana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3938</Words>
  <Application>WPS Presentation</Application>
  <PresentationFormat>如螢幕大小 (4:3)</PresentationFormat>
  <Paragraphs>592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2" baseType="lpstr">
      <vt:lpstr>Arial</vt:lpstr>
      <vt:lpstr>新細明體</vt:lpstr>
      <vt:lpstr>Wingdings</vt:lpstr>
      <vt:lpstr>Arial</vt:lpstr>
      <vt:lpstr>Proxima Nova</vt:lpstr>
      <vt:lpstr>微軟正黑體</vt:lpstr>
      <vt:lpstr>新細明體</vt:lpstr>
      <vt:lpstr>Verdana</vt:lpstr>
      <vt:lpstr>Microsoft YaHei</vt:lpstr>
      <vt:lpstr>SimSun</vt:lpstr>
      <vt:lpstr>Arial Unicode MS</vt:lpstr>
      <vt:lpstr>Spearmint</vt:lpstr>
      <vt:lpstr>大學招生專業化發展計畫 推動作法</vt:lpstr>
      <vt:lpstr>　簡報大綱</vt:lpstr>
      <vt:lpstr>　前言</vt:lpstr>
      <vt:lpstr>　大學招生專業化發展試辦計畫</vt:lpstr>
      <vt:lpstr>　為什麼要推動招生專業化計畫？</vt:lpstr>
      <vt:lpstr>　第一部分</vt:lpstr>
      <vt:lpstr>　計畫辦理事項</vt:lpstr>
      <vt:lpstr>　1-1 什麼是評量尺規(Rubrics)？</vt:lpstr>
      <vt:lpstr>　1-2 評量尺規實際運用範例</vt:lpstr>
      <vt:lpstr>　1-3 思考：評量尺規發展前</vt:lpstr>
      <vt:lpstr>　1-4 評量尺規種類</vt:lpstr>
      <vt:lpstr>　1-5 評量尺規型態：資料取向+合成加總</vt:lpstr>
      <vt:lpstr>　1-6 評量尺規型態：能力取向+多元擇優</vt:lpstr>
      <vt:lpstr>　1-7 評量尺規型態：其他運用</vt:lpstr>
      <vt:lpstr>　1-8 評量尺規發展注意事項：Don’t</vt:lpstr>
      <vt:lpstr>　1-9 評量尺規發展注意事項：Do</vt:lpstr>
      <vt:lpstr>　1-10 學系評量尺規參考範例</vt:lpstr>
      <vt:lpstr>　2 評分流程精進 (差分檢核)</vt:lpstr>
      <vt:lpstr>　3 評分流程精進 (試評校準)</vt:lpstr>
      <vt:lpstr>　4 校務研究(IR)導入</vt:lpstr>
      <vt:lpstr>　5 審查人員訓練</vt:lpstr>
      <vt:lpstr>　6 其他優化簡化</vt:lpstr>
      <vt:lpstr>　第二部分</vt:lpstr>
      <vt:lpstr>　111學年度考招變革：考試</vt:lpstr>
      <vt:lpstr>　111學年度考招變革：招生</vt:lpstr>
      <vt:lpstr>　學生學習歷程檔案到大學備審資料</vt:lpstr>
      <vt:lpstr>　學生學習歷程 vs 書(備)審資料 (1/2)</vt:lpstr>
      <vt:lpstr>　學生學習歷程 vs 書(備)審資料 (2/2)</vt:lpstr>
      <vt:lpstr>　大學端準備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大學招生專業化及 招生數據初探</dc:title>
  <dc:creator>user</dc:creator>
  <cp:lastModifiedBy>USER</cp:lastModifiedBy>
  <cp:revision>243</cp:revision>
  <cp:lastPrinted>2018-10-24T02:55:00Z</cp:lastPrinted>
  <dcterms:created xsi:type="dcterms:W3CDTF">2020-03-02T12:47:49Z</dcterms:created>
  <dcterms:modified xsi:type="dcterms:W3CDTF">2020-03-02T12:49:39Z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1028-10.8.0.6003</vt:lpwstr>
  </property>
</Properties>
</file>