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492" r:id="rId5"/>
    <p:sldId id="264" r:id="rId6"/>
    <p:sldId id="257" r:id="rId7"/>
    <p:sldId id="269" r:id="rId8"/>
    <p:sldId id="260" r:id="rId9"/>
    <p:sldId id="270" r:id="rId10"/>
    <p:sldId id="482" r:id="rId11"/>
    <p:sldId id="490" r:id="rId12"/>
    <p:sldId id="491" r:id="rId13"/>
    <p:sldId id="265" r:id="rId14"/>
    <p:sldId id="493" r:id="rId15"/>
    <p:sldId id="259" r:id="rId16"/>
    <p:sldId id="494" r:id="rId17"/>
    <p:sldId id="495" r:id="rId18"/>
    <p:sldId id="266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C39BA9-D184-4070-8FD7-E90E63A59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6627FD3-F554-400A-8145-BF7CAD5BE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E756ED4-7C91-477D-8C4F-38C07C90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C1CF52-E88D-4F41-9575-6C909704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612175-68D6-4CFB-985D-8064B086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71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98124D-D1D0-4552-8800-9CB0FC37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992A78B-0FAC-4BA6-9A8E-AD945C09B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319304-96FF-461A-B2CF-C39FF9E0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0A54DC-9E06-407D-8108-A432E52C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6548EE-E0C8-471C-B099-DEA2C8B8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703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3A4334E-60C1-4E1E-85BA-FD8BFD28E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A526E1D-F59A-49C8-8831-61C71345B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9BEC27-0977-47A2-BE57-B8C6D893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69C0DB-3BA0-4551-BF27-95F334C5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210AC7-0418-4C7F-B941-2DFD62E9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65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75366" y="0"/>
            <a:ext cx="140967" cy="962147"/>
            <a:chOff x="281524" y="0"/>
            <a:chExt cx="105725" cy="721610"/>
          </a:xfrm>
          <a:solidFill>
            <a:schemeClr val="accent4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11735675" y="6617464"/>
            <a:ext cx="140967" cy="240536"/>
            <a:chOff x="281524" y="0"/>
            <a:chExt cx="105725" cy="721610"/>
          </a:xfrm>
          <a:solidFill>
            <a:schemeClr val="accent4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695400" y="908720"/>
            <a:ext cx="4680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40328"/>
            <a:ext cx="792883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altLang="zh-CN" dirty="0"/>
              <a:t>Add the Text</a:t>
            </a:r>
            <a:endParaRPr lang="zh-CN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6"/>
          </p:nvPr>
        </p:nvSpPr>
        <p:spPr>
          <a:xfrm>
            <a:off x="695325" y="1120877"/>
            <a:ext cx="10617200" cy="4920485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 panose="020B0604020202020204" pitchFamily="34" charset="0"/>
              <a:buChar char="►"/>
              <a:defRPr/>
            </a:lvl1pPr>
            <a:lvl2pPr marL="990575" indent="-380990">
              <a:buFont typeface="Wingdings" panose="05000000000000000000" pitchFamily="2" charset="2"/>
              <a:buChar char="n"/>
              <a:defRPr/>
            </a:lvl2pPr>
            <a:lvl3pPr marL="1523962" indent="-304792">
              <a:buFont typeface="Wingdings" panose="05000000000000000000" pitchFamily="2" charset="2"/>
              <a:buChar char="l"/>
              <a:defRPr/>
            </a:lvl3pPr>
            <a:lvl4pPr marL="2133547" indent="-304792">
              <a:buFont typeface="Wingdings" panose="05000000000000000000" pitchFamily="2" charset="2"/>
              <a:buChar char="u"/>
              <a:defRPr/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流程圖: 換頁接點 8"/>
          <p:cNvSpPr/>
          <p:nvPr userDrawn="1"/>
        </p:nvSpPr>
        <p:spPr>
          <a:xfrm>
            <a:off x="11453100" y="0"/>
            <a:ext cx="565150" cy="768392"/>
          </a:xfrm>
          <a:prstGeom prst="flowChartOffpage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fld id="{E3A93B6F-CAEE-40FF-8C71-CFD6DBFFEEE4}" type="slidenum">
              <a:rPr lang="zh-TW" altLang="en-US" sz="1400" smtClean="0">
                <a:latin typeface="Arial Black" panose="020B0A04020102020204" pitchFamily="34" charset="0"/>
                <a:ea typeface="微软雅黑" panose="020B0503020204020204" pitchFamily="34" charset="-122"/>
              </a:rPr>
              <a:pPr algn="ctr">
                <a:lnSpc>
                  <a:spcPct val="130000"/>
                </a:lnSpc>
              </a:pPr>
              <a:t>‹#›</a:t>
            </a:fld>
            <a:endParaRPr lang="zh-TW" altLang="en-US" sz="1200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2115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75366" y="0"/>
            <a:ext cx="140967" cy="962147"/>
            <a:chOff x="281524" y="0"/>
            <a:chExt cx="105725" cy="721610"/>
          </a:xfrm>
          <a:solidFill>
            <a:schemeClr val="accent2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11735675" y="6617464"/>
            <a:ext cx="140967" cy="240536"/>
            <a:chOff x="281524" y="0"/>
            <a:chExt cx="105725" cy="721610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cxnSp>
        <p:nvCxnSpPr>
          <p:cNvPr id="8" name="直接连接符 7"/>
          <p:cNvCxnSpPr/>
          <p:nvPr userDrawn="1"/>
        </p:nvCxnSpPr>
        <p:spPr>
          <a:xfrm>
            <a:off x="695400" y="908720"/>
            <a:ext cx="4680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5402" y="57750"/>
            <a:ext cx="792883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altLang="zh-CN" dirty="0"/>
              <a:t>Add the Text</a:t>
            </a:r>
            <a:endParaRPr lang="zh-CN" altLang="en-US" dirty="0"/>
          </a:p>
        </p:txBody>
      </p:sp>
      <p:sp>
        <p:nvSpPr>
          <p:cNvPr id="14" name="流程圖: 換頁接點 13"/>
          <p:cNvSpPr/>
          <p:nvPr userDrawn="1"/>
        </p:nvSpPr>
        <p:spPr>
          <a:xfrm>
            <a:off x="11453100" y="0"/>
            <a:ext cx="565150" cy="768392"/>
          </a:xfrm>
          <a:prstGeom prst="flowChartOffpageConnector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fld id="{E3A93B6F-CAEE-40FF-8C71-CFD6DBFFEEE4}" type="slidenum">
              <a:rPr lang="zh-TW" altLang="en-US" sz="1400" smtClean="0">
                <a:latin typeface="Arial Black" panose="020B0A04020102020204" pitchFamily="34" charset="0"/>
                <a:ea typeface="微软雅黑" panose="020B0503020204020204" pitchFamily="34" charset="-122"/>
              </a:rPr>
              <a:pPr algn="ctr">
                <a:lnSpc>
                  <a:spcPct val="130000"/>
                </a:lnSpc>
              </a:pPr>
              <a:t>‹#›</a:t>
            </a:fld>
            <a:endParaRPr lang="zh-TW" altLang="en-US" sz="1200" dirty="0"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40845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48FFF8-6401-438B-A040-1E43DCB4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9171F4-E476-4842-83F3-958FBDB0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C5E213-EA32-4C30-A5CB-606C74FF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3590F4-EB6D-4B56-AC15-7052E84B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2F7EDB-7098-4C1F-AB39-7D3C4EAE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E1BAD5-92EF-49AE-8307-C8E84B1F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3E43917-C240-41A9-93AA-FBEBA8197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FB1B7F-500A-4471-8975-2A17BFA6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9BC69E-F8EB-428E-B167-45A6C2C0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873B4A-A813-488F-834D-9B87E945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462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2DC9F-3933-4032-97D9-2E7CCAAF2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A9A916-F9DB-4E86-95F1-7ED84EE79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65C7FD-85DF-4B6D-AD6A-6D60016F5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A7F9A4-0BC5-4A02-8E43-BA40BA8A3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92A1C7-B1E7-43D4-86AF-E1BC36AF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0BCCD86-7AD5-4C77-8636-185852FA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20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E5A87-450C-4941-8129-F42ACCD1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64A840-C54A-4511-8C2C-015F32FC5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93CFC5-0A90-4DBE-B7DD-6AA46A1C5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FD206DF-CB03-4061-BC28-53AA53782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2B11FE9-5FE6-43D6-AC61-FC8C04892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9B68C0C-0109-426A-97A5-7733D52B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3067E4-8258-4FB1-B62B-1DFA9D1C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EF7E0B6-A0AA-4ADA-A2FC-34C5423F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71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BD0BD4-3D0F-44A4-A43E-048D275B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EEC341-8058-409F-AAD2-E1CD44F9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2E9027-3804-453F-B520-3408E2E7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B707BD2-1BCE-4B66-81C9-8EF85C43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28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96B3208-E0B3-4604-A90B-3FAABA52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604C37F-7266-4F6B-A5D0-B6DE13C8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AC0486-A49F-4535-95CA-B01ABC45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48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70AC2F-9EC3-45BB-8FFB-D03B1D52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6DD919-0AA4-40D6-AB70-0DAE7C173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7ACD745-4774-416C-A801-E25FEA514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0615B8-1A4A-4426-8BFD-003D4B38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A93C91-B5BF-44A0-A67E-73EAA78B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3C8D4C-1208-4561-A02D-CF1E844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16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4B6C98-32A5-4248-9771-AEED992F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572DC53-0866-428F-ACEA-C599ECF38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C80334-2C44-4A3D-9DE5-14A726D76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5AAF84-6F67-4342-856A-41B60B75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A3FE869-C11F-45F0-8657-056490CD5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C3F89D-DA3F-4F05-97CF-1F8F8B37C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49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F06551D-FD4F-42F0-9F21-1B47A5B7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8733360-6082-44FE-8CBA-49EB41F09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8DA3EF-AE98-4FE8-8F82-B8AA6A1BB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D7FF8-2626-45F5-961F-F707972CC006}" type="datetimeFigureOut">
              <a:rPr lang="zh-TW" altLang="en-US" smtClean="0"/>
              <a:t>2020/5/4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79B5A1-4DDB-4AEC-B01B-47DF9F65F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A1FBEE-57AE-4717-8E18-97D49059A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38BA3-36DF-4EEC-BB4B-31F85E9C9F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95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nitsora.com/classroom-vs-self-study-better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ldfox.pixnet.net/blog/post/25500105-%E7%A8%AE%E7%93%9C%E5%BE%97%E7%93%9C--%E7%B5%B2%E7%93%9C%E7%9A%84%E6%88%90%E9%95%B7%E6%97%A5%E8%A8%98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inwugi.pixnet.net/blog/post/32283547-%E6%9C%89%E7%97%98%E7%97%98%E3%80%81%E4%BE%BF%E7%A7%98%E3%80%81%E5%8F%A3%E8%87%AD%E7%9A%84%E4%BA%BA%EF%BC%8C%E5%8F%AF%E5%A4%9A%E5%96%9D%E7%B5%B2%E7%93%9C%E6%B9%AF%E5%96%94!--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paration_anxiet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oltoolsforschool.net/digital-student-portfolio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A9F1F5-9CB2-4BA7-B117-FBE6F73C4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學生學習歷程檔案與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備審資料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390C99A-770F-416E-99FC-E55E4B740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560"/>
            <a:ext cx="9144000" cy="128524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桃園市立大園國際高中</a:t>
            </a:r>
            <a:endParaRPr lang="en-US" altLang="zh-TW" sz="2800" dirty="0"/>
          </a:p>
          <a:p>
            <a:r>
              <a:rPr lang="zh-TW" altLang="en-US" sz="2800" dirty="0"/>
              <a:t>朱元隆 校長</a:t>
            </a:r>
          </a:p>
        </p:txBody>
      </p:sp>
    </p:spTree>
    <p:extLst>
      <p:ext uri="{BB962C8B-B14F-4D97-AF65-F5344CB8AC3E}">
        <p14:creationId xmlns:p14="http://schemas.microsoft.com/office/powerpoint/2010/main" val="139136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C8ACF07-226A-41C0-9823-2F61B22F9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322340"/>
            <a:ext cx="8315814" cy="584775"/>
          </a:xfrm>
        </p:spPr>
        <p:txBody>
          <a:bodyPr/>
          <a:lstStyle/>
          <a:p>
            <a:r>
              <a:rPr lang="zh-TW" altLang="en-US" b="1" dirty="0"/>
              <a:t>學生學習歷程檔案是怎樣被蒐集保存的？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CC1D6C2-1D49-47A2-A89C-F780DCDB5EE1}"/>
              </a:ext>
            </a:extLst>
          </p:cNvPr>
          <p:cNvGrpSpPr/>
          <p:nvPr/>
        </p:nvGrpSpPr>
        <p:grpSpPr>
          <a:xfrm>
            <a:off x="576950" y="3269258"/>
            <a:ext cx="1385833" cy="1712600"/>
            <a:chOff x="779554" y="2427217"/>
            <a:chExt cx="1104758" cy="133254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FC113C9-245B-472F-82FA-8D28D4D42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79554" y="2427217"/>
              <a:ext cx="533768" cy="1318904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879DB45F-989D-4114-AD3A-E021E1CF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64586" y="2440852"/>
              <a:ext cx="619726" cy="1318905"/>
            </a:xfrm>
            <a:prstGeom prst="rect">
              <a:avLst/>
            </a:prstGeom>
          </p:spPr>
        </p:pic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7E88F00C-E5AE-43BD-8EDC-BE543D14EEDB}"/>
              </a:ext>
            </a:extLst>
          </p:cNvPr>
          <p:cNvGrpSpPr/>
          <p:nvPr/>
        </p:nvGrpSpPr>
        <p:grpSpPr>
          <a:xfrm>
            <a:off x="485682" y="5055350"/>
            <a:ext cx="2276856" cy="693488"/>
            <a:chOff x="2389710" y="989743"/>
            <a:chExt cx="2276856" cy="693488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976E11E-AC33-4031-8CF5-C979B4AD2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9710" y="989743"/>
              <a:ext cx="736447" cy="693488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C6F70CAA-6AAA-4BCF-B51A-C9015C9F3257}"/>
                </a:ext>
              </a:extLst>
            </p:cNvPr>
            <p:cNvSpPr txBox="1"/>
            <p:nvPr/>
          </p:nvSpPr>
          <p:spPr>
            <a:xfrm>
              <a:off x="3084082" y="1051357"/>
              <a:ext cx="1582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4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課程學習成果</a:t>
              </a:r>
              <a:endParaRPr lang="en-US" altLang="zh-TW" sz="1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r>
                <a:rPr lang="en-US" altLang="zh-TW" sz="1400" b="1" kern="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(</a:t>
              </a:r>
              <a:r>
                <a:rPr lang="zh-TW" altLang="en-US" sz="1400" b="1" kern="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經任課教師認證</a:t>
              </a:r>
              <a:r>
                <a:rPr lang="en-US" altLang="zh-TW" sz="1400" b="1" kern="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)</a:t>
              </a:r>
              <a:endParaRPr lang="zh-TW" altLang="en-US" sz="1400" b="1" kern="0" dirty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86B1662-DA3D-49CD-AE8B-71950FDD94A0}"/>
              </a:ext>
            </a:extLst>
          </p:cNvPr>
          <p:cNvGrpSpPr/>
          <p:nvPr/>
        </p:nvGrpSpPr>
        <p:grpSpPr>
          <a:xfrm>
            <a:off x="485682" y="5889389"/>
            <a:ext cx="1616499" cy="705762"/>
            <a:chOff x="2643750" y="2218846"/>
            <a:chExt cx="1616499" cy="705762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84E262CA-04F2-4C4B-A11A-D6AAE5AE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3750" y="2218846"/>
              <a:ext cx="742584" cy="705762"/>
            </a:xfrm>
            <a:prstGeom prst="rect">
              <a:avLst/>
            </a:prstGeom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9F879F3E-067A-400F-A9C9-269090CAB3B2}"/>
                </a:ext>
              </a:extLst>
            </p:cNvPr>
            <p:cNvSpPr txBox="1"/>
            <p:nvPr/>
          </p:nvSpPr>
          <p:spPr>
            <a:xfrm>
              <a:off x="3357438" y="2368395"/>
              <a:ext cx="902811" cy="345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4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多元表現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9320915" y="1189544"/>
            <a:ext cx="1860313" cy="4481803"/>
            <a:chOff x="9320915" y="1189544"/>
            <a:chExt cx="1860313" cy="448180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86E8A41-7585-4949-B257-CA4E0DD949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" r="1431"/>
            <a:stretch/>
          </p:blipFill>
          <p:spPr>
            <a:xfrm>
              <a:off x="9320915" y="1189544"/>
              <a:ext cx="1738800" cy="4053599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B6985A06-3D55-42F4-B1A3-B6FE34F6CB96}"/>
                </a:ext>
              </a:extLst>
            </p:cNvPr>
            <p:cNvSpPr txBox="1"/>
            <p:nvPr/>
          </p:nvSpPr>
          <p:spPr>
            <a:xfrm>
              <a:off x="9320915" y="5258926"/>
              <a:ext cx="1860313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600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教育部建置的平臺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5287039" y="1189544"/>
            <a:ext cx="1760863" cy="4481803"/>
            <a:chOff x="5287039" y="1189544"/>
            <a:chExt cx="1760863" cy="448180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88235FF-284B-4623-B063-A77AFFA9C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" r="-1091"/>
            <a:stretch/>
          </p:blipFill>
          <p:spPr>
            <a:xfrm>
              <a:off x="5287039" y="1189544"/>
              <a:ext cx="1728000" cy="4140000"/>
            </a:xfrm>
            <a:prstGeom prst="rect">
              <a:avLst/>
            </a:prstGeom>
          </p:spPr>
        </p:pic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56131DE5-04E2-4C67-9A4A-CF2492DCAE82}"/>
                </a:ext>
              </a:extLst>
            </p:cNvPr>
            <p:cNvSpPr txBox="1"/>
            <p:nvPr/>
          </p:nvSpPr>
          <p:spPr>
            <a:xfrm>
              <a:off x="5426945" y="5258926"/>
              <a:ext cx="1620957" cy="412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600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學校建置的平臺</a:t>
              </a:r>
            </a:p>
          </p:txBody>
        </p:sp>
      </p:grpSp>
      <p:pic>
        <p:nvPicPr>
          <p:cNvPr id="36" name="圖片 35">
            <a:extLst>
              <a:ext uri="{FF2B5EF4-FFF2-40B4-BE49-F238E27FC236}">
                <a16:creationId xmlns:a16="http://schemas.microsoft.com/office/drawing/2014/main" id="{D9537F7A-C624-43B3-AFE6-CB80D522E9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913" y="1188992"/>
            <a:ext cx="1386999" cy="1504215"/>
          </a:xfrm>
          <a:prstGeom prst="rect">
            <a:avLst/>
          </a:prstGeom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A0670BC9-EF40-4AF8-A547-7C8E9B61E4C6}"/>
              </a:ext>
            </a:extLst>
          </p:cNvPr>
          <p:cNvGrpSpPr/>
          <p:nvPr/>
        </p:nvGrpSpPr>
        <p:grpSpPr>
          <a:xfrm>
            <a:off x="1904596" y="1195166"/>
            <a:ext cx="1574506" cy="675077"/>
            <a:chOff x="2650299" y="5347844"/>
            <a:chExt cx="1574506" cy="675077"/>
          </a:xfrm>
        </p:grpSpPr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1C92525B-AE02-46BE-BD91-61D44E06FFFD}"/>
                </a:ext>
              </a:extLst>
            </p:cNvPr>
            <p:cNvSpPr txBox="1"/>
            <p:nvPr/>
          </p:nvSpPr>
          <p:spPr>
            <a:xfrm>
              <a:off x="3321994" y="5512835"/>
              <a:ext cx="902811" cy="345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400" b="1" kern="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基本資料</a:t>
              </a:r>
            </a:p>
          </p:txBody>
        </p:sp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C1BF4AF5-595B-4696-8B27-E0E25FCC4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50299" y="5347844"/>
              <a:ext cx="718036" cy="675077"/>
            </a:xfrm>
            <a:prstGeom prst="rect">
              <a:avLst/>
            </a:prstGeom>
          </p:spPr>
        </p:pic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848ABD7C-B8D3-4CE1-A55C-BDF66D605A4E}"/>
              </a:ext>
            </a:extLst>
          </p:cNvPr>
          <p:cNvGrpSpPr/>
          <p:nvPr/>
        </p:nvGrpSpPr>
        <p:grpSpPr>
          <a:xfrm>
            <a:off x="3479102" y="1201303"/>
            <a:ext cx="1567190" cy="668940"/>
            <a:chOff x="2657615" y="6103131"/>
            <a:chExt cx="1567190" cy="668940"/>
          </a:xfrm>
        </p:grpSpPr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3E7E2784-8B86-4869-B238-852571036AD3}"/>
                </a:ext>
              </a:extLst>
            </p:cNvPr>
            <p:cNvSpPr txBox="1"/>
            <p:nvPr/>
          </p:nvSpPr>
          <p:spPr>
            <a:xfrm>
              <a:off x="3321994" y="6247463"/>
              <a:ext cx="902811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400" b="1" kern="0" dirty="0">
                  <a:solidFill>
                    <a:schemeClr val="accent4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修課紀錄</a:t>
              </a:r>
            </a:p>
          </p:txBody>
        </p:sp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7618E6A0-1A88-4436-8670-234D1BCE3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7615" y="6103131"/>
              <a:ext cx="711899" cy="668940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2220594" y="1714349"/>
            <a:ext cx="2660086" cy="1187718"/>
            <a:chOff x="2220594" y="1714349"/>
            <a:chExt cx="2660086" cy="1187718"/>
          </a:xfrm>
        </p:grpSpPr>
        <p:sp>
          <p:nvSpPr>
            <p:cNvPr id="46" name="向右箭號 8">
              <a:extLst>
                <a:ext uri="{FF2B5EF4-FFF2-40B4-BE49-F238E27FC236}">
                  <a16:creationId xmlns:a16="http://schemas.microsoft.com/office/drawing/2014/main" id="{0118C714-0F9D-4D19-83F4-F3EBA925A240}"/>
                </a:ext>
              </a:extLst>
            </p:cNvPr>
            <p:cNvSpPr/>
            <p:nvPr/>
          </p:nvSpPr>
          <p:spPr>
            <a:xfrm>
              <a:off x="2220594" y="1714349"/>
              <a:ext cx="2660086" cy="1187718"/>
            </a:xfrm>
            <a:prstGeom prst="rightArrow">
              <a:avLst>
                <a:gd name="adj1" fmla="val 59455"/>
                <a:gd name="adj2" fmla="val 48582"/>
              </a:avLst>
            </a:prstGeom>
            <a:gradFill flip="none" rotWithShape="1">
              <a:gsLst>
                <a:gs pos="0">
                  <a:srgbClr val="9BBB40">
                    <a:tint val="66000"/>
                    <a:satMod val="160000"/>
                  </a:srgbClr>
                </a:gs>
                <a:gs pos="50000">
                  <a:srgbClr val="9BBB40">
                    <a:tint val="44500"/>
                    <a:satMod val="160000"/>
                  </a:srgbClr>
                </a:gs>
                <a:gs pos="100000">
                  <a:srgbClr val="9BBB4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TW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登錄</a:t>
              </a:r>
            </a:p>
          </p:txBody>
        </p:sp>
        <p:sp>
          <p:nvSpPr>
            <p:cNvPr id="47" name="橢圓 46">
              <a:extLst>
                <a:ext uri="{FF2B5EF4-FFF2-40B4-BE49-F238E27FC236}">
                  <a16:creationId xmlns:a16="http://schemas.microsoft.com/office/drawing/2014/main" id="{28E66916-8D8C-45D4-BA4B-76BF710FE5C7}"/>
                </a:ext>
              </a:extLst>
            </p:cNvPr>
            <p:cNvSpPr/>
            <p:nvPr/>
          </p:nvSpPr>
          <p:spPr>
            <a:xfrm>
              <a:off x="2471638" y="2079618"/>
              <a:ext cx="486412" cy="47809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542580" y="3056762"/>
            <a:ext cx="2568590" cy="1213408"/>
            <a:chOff x="2542580" y="3056762"/>
            <a:chExt cx="2568590" cy="1213408"/>
          </a:xfrm>
        </p:grpSpPr>
        <p:sp>
          <p:nvSpPr>
            <p:cNvPr id="12" name="向右箭號 8">
              <a:extLst>
                <a:ext uri="{FF2B5EF4-FFF2-40B4-BE49-F238E27FC236}">
                  <a16:creationId xmlns:a16="http://schemas.microsoft.com/office/drawing/2014/main" id="{6165B71A-AED4-4B70-9103-203BF1394336}"/>
                </a:ext>
              </a:extLst>
            </p:cNvPr>
            <p:cNvSpPr/>
            <p:nvPr/>
          </p:nvSpPr>
          <p:spPr>
            <a:xfrm>
              <a:off x="2542580" y="3056762"/>
              <a:ext cx="2568590" cy="1213408"/>
            </a:xfrm>
            <a:prstGeom prst="rightArrow">
              <a:avLst>
                <a:gd name="adj1" fmla="val 65896"/>
                <a:gd name="adj2" fmla="val 48582"/>
              </a:avLst>
            </a:prstGeom>
            <a:gradFill flip="none" rotWithShape="1">
              <a:gsLst>
                <a:gs pos="0">
                  <a:srgbClr val="9BBB40">
                    <a:tint val="66000"/>
                    <a:satMod val="160000"/>
                  </a:srgbClr>
                </a:gs>
                <a:gs pos="50000">
                  <a:srgbClr val="9BBB40">
                    <a:tint val="44500"/>
                    <a:satMod val="160000"/>
                  </a:srgbClr>
                </a:gs>
                <a:gs pos="100000">
                  <a:srgbClr val="9BBB4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TW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上傳</a:t>
              </a:r>
            </a:p>
          </p:txBody>
        </p:sp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1DD50D99-F477-46B9-B9B5-16101F7CF068}"/>
                </a:ext>
              </a:extLst>
            </p:cNvPr>
            <p:cNvSpPr/>
            <p:nvPr/>
          </p:nvSpPr>
          <p:spPr>
            <a:xfrm>
              <a:off x="2739616" y="3439717"/>
              <a:ext cx="486412" cy="4780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2CCC56AA-160C-40AE-B5E2-9CFF0D1A9DD3}"/>
              </a:ext>
            </a:extLst>
          </p:cNvPr>
          <p:cNvGrpSpPr/>
          <p:nvPr/>
        </p:nvGrpSpPr>
        <p:grpSpPr>
          <a:xfrm>
            <a:off x="7447244" y="3608926"/>
            <a:ext cx="1304197" cy="1650000"/>
            <a:chOff x="6964971" y="4634608"/>
            <a:chExt cx="1304197" cy="1650000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81832427-54FF-41CF-AFD9-5D5886744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8327" y="4634608"/>
              <a:ext cx="944972" cy="1024829"/>
            </a:xfrm>
            <a:prstGeom prst="rect">
              <a:avLst/>
            </a:prstGeom>
          </p:spPr>
        </p:pic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B153367-2BCD-4942-862D-13C0EBB631CF}"/>
                </a:ext>
              </a:extLst>
            </p:cNvPr>
            <p:cNvSpPr txBox="1"/>
            <p:nvPr/>
          </p:nvSpPr>
          <p:spPr>
            <a:xfrm>
              <a:off x="6964971" y="5659437"/>
              <a:ext cx="1304197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由學校在規定的時間內提交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210848" y="2359009"/>
            <a:ext cx="1985107" cy="1453440"/>
            <a:chOff x="7210848" y="2359009"/>
            <a:chExt cx="1985107" cy="1453440"/>
          </a:xfrm>
        </p:grpSpPr>
        <p:sp>
          <p:nvSpPr>
            <p:cNvPr id="6" name="向右箭號 8">
              <a:extLst>
                <a:ext uri="{FF2B5EF4-FFF2-40B4-BE49-F238E27FC236}">
                  <a16:creationId xmlns:a16="http://schemas.microsoft.com/office/drawing/2014/main" id="{8A9A6B84-5A82-42A4-A488-6D0226658E07}"/>
                </a:ext>
              </a:extLst>
            </p:cNvPr>
            <p:cNvSpPr/>
            <p:nvPr/>
          </p:nvSpPr>
          <p:spPr>
            <a:xfrm>
              <a:off x="7210848" y="2359009"/>
              <a:ext cx="1985107" cy="1453440"/>
            </a:xfrm>
            <a:prstGeom prst="rightArrow">
              <a:avLst>
                <a:gd name="adj1" fmla="val 59455"/>
                <a:gd name="adj2" fmla="val 48582"/>
              </a:avLst>
            </a:prstGeom>
            <a:gradFill flip="none" rotWithShape="1">
              <a:gsLst>
                <a:gs pos="0">
                  <a:srgbClr val="9BBB40">
                    <a:tint val="66000"/>
                    <a:satMod val="160000"/>
                  </a:srgbClr>
                </a:gs>
                <a:gs pos="50000">
                  <a:srgbClr val="9BBB40">
                    <a:tint val="44500"/>
                    <a:satMod val="160000"/>
                  </a:srgbClr>
                </a:gs>
                <a:gs pos="100000">
                  <a:srgbClr val="9BBB4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algn="ctr">
                <a:lnSpc>
                  <a:spcPct val="130000"/>
                </a:lnSpc>
              </a:pPr>
              <a:r>
                <a:rPr lang="zh-TW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提交</a:t>
              </a:r>
            </a:p>
          </p:txBody>
        </p:sp>
        <p:sp>
          <p:nvSpPr>
            <p:cNvPr id="53" name="橢圓 52">
              <a:extLst>
                <a:ext uri="{FF2B5EF4-FFF2-40B4-BE49-F238E27FC236}">
                  <a16:creationId xmlns:a16="http://schemas.microsoft.com/office/drawing/2014/main" id="{61AD000B-74D3-41E0-A38C-63EE26214C06}"/>
                </a:ext>
              </a:extLst>
            </p:cNvPr>
            <p:cNvSpPr/>
            <p:nvPr/>
          </p:nvSpPr>
          <p:spPr>
            <a:xfrm>
              <a:off x="7301544" y="2887027"/>
              <a:ext cx="486412" cy="47809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842156" y="4425207"/>
            <a:ext cx="2515095" cy="1602630"/>
            <a:chOff x="2842156" y="4425207"/>
            <a:chExt cx="2515095" cy="1602630"/>
          </a:xfrm>
        </p:grpSpPr>
        <p:sp>
          <p:nvSpPr>
            <p:cNvPr id="21" name="向右箭號 8">
              <a:extLst>
                <a:ext uri="{FF2B5EF4-FFF2-40B4-BE49-F238E27FC236}">
                  <a16:creationId xmlns:a16="http://schemas.microsoft.com/office/drawing/2014/main" id="{106E7409-DD8D-480E-9523-596400021432}"/>
                </a:ext>
              </a:extLst>
            </p:cNvPr>
            <p:cNvSpPr/>
            <p:nvPr/>
          </p:nvSpPr>
          <p:spPr>
            <a:xfrm>
              <a:off x="2899953" y="4425207"/>
              <a:ext cx="2457298" cy="1187718"/>
            </a:xfrm>
            <a:prstGeom prst="rightArrow">
              <a:avLst>
                <a:gd name="adj1" fmla="val 59455"/>
                <a:gd name="adj2" fmla="val 48582"/>
              </a:avLst>
            </a:prstGeom>
            <a:gradFill flip="none" rotWithShape="1">
              <a:gsLst>
                <a:gs pos="0">
                  <a:srgbClr val="9BBB40">
                    <a:tint val="66000"/>
                    <a:satMod val="160000"/>
                  </a:srgbClr>
                </a:gs>
                <a:gs pos="50000">
                  <a:srgbClr val="9BBB40">
                    <a:tint val="44500"/>
                    <a:satMod val="160000"/>
                  </a:srgbClr>
                </a:gs>
                <a:gs pos="100000">
                  <a:srgbClr val="9BBB4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TW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勾選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AC8F6582-D22F-4BD2-A01C-EBD868E63AF3}"/>
                </a:ext>
              </a:extLst>
            </p:cNvPr>
            <p:cNvSpPr txBox="1"/>
            <p:nvPr/>
          </p:nvSpPr>
          <p:spPr>
            <a:xfrm>
              <a:off x="2842156" y="5375351"/>
              <a:ext cx="2337650" cy="65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400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學校在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每學年提交</a:t>
              </a:r>
              <a:r>
                <a:rPr lang="zh-TW" altLang="en-US" sz="1400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前，</a:t>
              </a:r>
              <a:r>
                <a:rPr lang="en-US" altLang="zh-TW" sz="1400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/>
              </a:r>
              <a:br>
                <a:rPr lang="en-US" altLang="zh-TW" sz="1400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</a:br>
              <a:r>
                <a:rPr lang="zh-TW" altLang="en-US" sz="1400" b="1" kern="0" dirty="0">
                  <a:solidFill>
                    <a:schemeClr val="accent4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會請同學勾選要提交的檔案</a:t>
              </a:r>
            </a:p>
          </p:txBody>
        </p:sp>
        <p:sp>
          <p:nvSpPr>
            <p:cNvPr id="52" name="橢圓 51">
              <a:extLst>
                <a:ext uri="{FF2B5EF4-FFF2-40B4-BE49-F238E27FC236}">
                  <a16:creationId xmlns:a16="http://schemas.microsoft.com/office/drawing/2014/main" id="{E43D88AA-5876-4663-9AB1-BD97BF853DA5}"/>
                </a:ext>
              </a:extLst>
            </p:cNvPr>
            <p:cNvSpPr/>
            <p:nvPr/>
          </p:nvSpPr>
          <p:spPr>
            <a:xfrm>
              <a:off x="3064225" y="4770246"/>
              <a:ext cx="486412" cy="4780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972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CD240A5-6996-49C1-9986-D611340A9F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300" y="249739"/>
            <a:ext cx="10788650" cy="655783"/>
          </a:xfrm>
        </p:spPr>
        <p:txBody>
          <a:bodyPr/>
          <a:lstStyle/>
          <a:p>
            <a:r>
              <a:rPr lang="zh-TW" altLang="en-US" b="1" dirty="0"/>
              <a:t>大專校院端如何取得學生學習歷程檔案作為升學備審資料</a:t>
            </a:r>
            <a:r>
              <a:rPr lang="en-US" altLang="zh-TW" b="1" dirty="0">
                <a:latin typeface="+mj-ea"/>
              </a:rPr>
              <a:t>?</a:t>
            </a:r>
            <a:endParaRPr lang="zh-TW" altLang="en-US" dirty="0">
              <a:solidFill>
                <a:srgbClr val="0000FF"/>
              </a:solidFill>
              <a:latin typeface="+mj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7495BC5-DEA0-476B-94C3-406DDDF50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53"/>
          <a:stretch/>
        </p:blipFill>
        <p:spPr>
          <a:xfrm>
            <a:off x="972460" y="1023318"/>
            <a:ext cx="1440000" cy="3333284"/>
          </a:xfrm>
          <a:prstGeom prst="rect">
            <a:avLst/>
          </a:prstGeom>
          <a:solidFill>
            <a:srgbClr val="F26D64"/>
          </a:solidFill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A02B510-FFD9-4A56-B805-27FBFC8254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7"/>
          <a:stretch/>
        </p:blipFill>
        <p:spPr>
          <a:xfrm>
            <a:off x="5679716" y="1055558"/>
            <a:ext cx="1326757" cy="3333600"/>
          </a:xfrm>
          <a:prstGeom prst="rect">
            <a:avLst/>
          </a:prstGeom>
        </p:spPr>
      </p:pic>
      <p:grpSp>
        <p:nvGrpSpPr>
          <p:cNvPr id="6" name="群組 5">
            <a:extLst>
              <a:ext uri="{FF2B5EF4-FFF2-40B4-BE49-F238E27FC236}">
                <a16:creationId xmlns:a16="http://schemas.microsoft.com/office/drawing/2014/main" id="{A44BD406-4F7F-46D1-BCD8-DDC9B6D3E989}"/>
              </a:ext>
            </a:extLst>
          </p:cNvPr>
          <p:cNvGrpSpPr/>
          <p:nvPr/>
        </p:nvGrpSpPr>
        <p:grpSpPr>
          <a:xfrm>
            <a:off x="972460" y="4793317"/>
            <a:ext cx="1367692" cy="1723766"/>
            <a:chOff x="730817" y="2371012"/>
            <a:chExt cx="1104758" cy="133253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018D623F-F854-41F2-8789-766308268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0817" y="2371012"/>
              <a:ext cx="533768" cy="1318904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63D72A1-CC1E-4313-B101-505F94DD2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5849" y="2384646"/>
              <a:ext cx="619726" cy="1318905"/>
            </a:xfrm>
            <a:prstGeom prst="rect">
              <a:avLst/>
            </a:prstGeom>
          </p:spPr>
        </p:pic>
      </p:grpSp>
      <p:sp>
        <p:nvSpPr>
          <p:cNvPr id="9" name="向右箭號 8">
            <a:extLst>
              <a:ext uri="{FF2B5EF4-FFF2-40B4-BE49-F238E27FC236}">
                <a16:creationId xmlns:a16="http://schemas.microsoft.com/office/drawing/2014/main" id="{E003FD53-D18A-4D58-AAA3-F86FF41F07EE}"/>
              </a:ext>
            </a:extLst>
          </p:cNvPr>
          <p:cNvSpPr/>
          <p:nvPr/>
        </p:nvSpPr>
        <p:spPr>
          <a:xfrm>
            <a:off x="3106993" y="1559542"/>
            <a:ext cx="1985107" cy="1202362"/>
          </a:xfrm>
          <a:prstGeom prst="rightArrow">
            <a:avLst>
              <a:gd name="adj1" fmla="val 59455"/>
              <a:gd name="adj2" fmla="val 48582"/>
            </a:avLst>
          </a:prstGeom>
          <a:gradFill flip="none" rotWithShape="1">
            <a:gsLst>
              <a:gs pos="0">
                <a:srgbClr val="F26D64">
                  <a:tint val="66000"/>
                  <a:satMod val="160000"/>
                </a:srgbClr>
              </a:gs>
              <a:gs pos="50000">
                <a:srgbClr val="F26D64">
                  <a:tint val="44500"/>
                  <a:satMod val="160000"/>
                </a:srgbClr>
              </a:gs>
              <a:gs pos="100000">
                <a:srgbClr val="F26D64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介接</a:t>
            </a:r>
          </a:p>
        </p:txBody>
      </p:sp>
      <p:sp>
        <p:nvSpPr>
          <p:cNvPr id="13" name="向右箭號 8">
            <a:extLst>
              <a:ext uri="{FF2B5EF4-FFF2-40B4-BE49-F238E27FC236}">
                <a16:creationId xmlns:a16="http://schemas.microsoft.com/office/drawing/2014/main" id="{0C9F162B-0EFA-4A64-8D00-6C4E6B30A35F}"/>
              </a:ext>
            </a:extLst>
          </p:cNvPr>
          <p:cNvSpPr/>
          <p:nvPr/>
        </p:nvSpPr>
        <p:spPr>
          <a:xfrm>
            <a:off x="7324624" y="1525560"/>
            <a:ext cx="2108488" cy="1202362"/>
          </a:xfrm>
          <a:prstGeom prst="rightArrow">
            <a:avLst>
              <a:gd name="adj1" fmla="val 59455"/>
              <a:gd name="adj2" fmla="val 48582"/>
            </a:avLst>
          </a:prstGeom>
          <a:gradFill flip="none" rotWithShape="1">
            <a:gsLst>
              <a:gs pos="0">
                <a:srgbClr val="FF9E28">
                  <a:tint val="66000"/>
                  <a:satMod val="160000"/>
                </a:srgbClr>
              </a:gs>
              <a:gs pos="50000">
                <a:srgbClr val="FF9E28">
                  <a:tint val="44500"/>
                  <a:satMod val="160000"/>
                </a:srgbClr>
              </a:gs>
              <a:gs pos="100000">
                <a:srgbClr val="FF9E28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TW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提供備審資料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9405889" y="1487598"/>
            <a:ext cx="1800493" cy="1696877"/>
            <a:chOff x="9405889" y="1548114"/>
            <a:chExt cx="1800493" cy="1696877"/>
          </a:xfrm>
        </p:grpSpPr>
        <p:graphicFrame>
          <p:nvGraphicFramePr>
            <p:cNvPr id="14" name="物件 13">
              <a:extLst>
                <a:ext uri="{FF2B5EF4-FFF2-40B4-BE49-F238E27FC236}">
                  <a16:creationId xmlns:a16="http://schemas.microsoft.com/office/drawing/2014/main" id="{7AD23460-0479-4E15-9698-14133401EAD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78059" y="1548114"/>
            <a:ext cx="1260865" cy="1202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PhotoImpact" r:id="rId7" imgW="1261981" imgH="1085182" progId="">
                    <p:embed/>
                  </p:oleObj>
                </mc:Choice>
                <mc:Fallback>
                  <p:oleObj name="PhotoImpact" r:id="rId7" imgW="1261981" imgH="1085182" progId="">
                    <p:embed/>
                    <p:pic>
                      <p:nvPicPr>
                        <p:cNvPr id="14" name="物件 13">
                          <a:extLst>
                            <a:ext uri="{FF2B5EF4-FFF2-40B4-BE49-F238E27FC236}">
                              <a16:creationId xmlns:a16="http://schemas.microsoft.com/office/drawing/2014/main" id="{7AD23460-0479-4E15-9698-14133401EA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78059" y="1548114"/>
                          <a:ext cx="1260865" cy="1202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EFC5B0B9-C066-4EFC-81AF-9120CB015054}"/>
                </a:ext>
              </a:extLst>
            </p:cNvPr>
            <p:cNvSpPr txBox="1"/>
            <p:nvPr/>
          </p:nvSpPr>
          <p:spPr>
            <a:xfrm>
              <a:off x="9405889" y="2872581"/>
              <a:ext cx="1800493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zh-TW" altLang="en-US" sz="14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大學或技專校院校系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517379" y="2862202"/>
            <a:ext cx="2691971" cy="1858065"/>
            <a:chOff x="8038782" y="2822420"/>
            <a:chExt cx="2691971" cy="1858065"/>
          </a:xfrm>
          <a:gradFill flip="none" rotWithShape="1">
            <a:gsLst>
              <a:gs pos="0">
                <a:srgbClr val="FFCB9C">
                  <a:shade val="30000"/>
                  <a:satMod val="115000"/>
                </a:srgbClr>
              </a:gs>
              <a:gs pos="50000">
                <a:srgbClr val="FFCB9C">
                  <a:shade val="67500"/>
                  <a:satMod val="115000"/>
                </a:srgbClr>
              </a:gs>
              <a:gs pos="100000">
                <a:srgbClr val="FFCB9C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17" name="圖說文字: 折線 16">
              <a:extLst>
                <a:ext uri="{FF2B5EF4-FFF2-40B4-BE49-F238E27FC236}">
                  <a16:creationId xmlns:a16="http://schemas.microsoft.com/office/drawing/2014/main" id="{DBA38DC4-5D01-4C4C-9419-C02C9F077273}"/>
                </a:ext>
              </a:extLst>
            </p:cNvPr>
            <p:cNvSpPr/>
            <p:nvPr/>
          </p:nvSpPr>
          <p:spPr>
            <a:xfrm>
              <a:off x="8398163" y="3667185"/>
              <a:ext cx="2332590" cy="1013300"/>
            </a:xfrm>
            <a:prstGeom prst="borderCallout2">
              <a:avLst>
                <a:gd name="adj1" fmla="val 18750"/>
                <a:gd name="adj2" fmla="val -3342"/>
                <a:gd name="adj3" fmla="val 18750"/>
                <a:gd name="adj4" fmla="val -16667"/>
                <a:gd name="adj5" fmla="val 91118"/>
                <a:gd name="adj6" fmla="val -56584"/>
              </a:avLst>
            </a:prstGeom>
            <a:gradFill flip="none" rotWithShape="1">
              <a:gsLst>
                <a:gs pos="0">
                  <a:srgbClr val="FF9E28">
                    <a:tint val="66000"/>
                    <a:satMod val="160000"/>
                  </a:srgbClr>
                </a:gs>
                <a:gs pos="50000">
                  <a:srgbClr val="FF9E28">
                    <a:tint val="44500"/>
                    <a:satMod val="160000"/>
                  </a:srgbClr>
                </a:gs>
                <a:gs pos="100000">
                  <a:srgbClr val="FF9E28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headEnd type="none"/>
              <a:tailEnd type="triangl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zh-TW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同學有勾選的課程學習成果及多元表現，大學或技專校院才看得到。</a:t>
              </a: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273D6DD3-0049-4009-9198-CD9314E96ED7}"/>
                </a:ext>
              </a:extLst>
            </p:cNvPr>
            <p:cNvCxnSpPr/>
            <p:nvPr/>
          </p:nvCxnSpPr>
          <p:spPr>
            <a:xfrm flipV="1">
              <a:off x="8038782" y="2822420"/>
              <a:ext cx="0" cy="1036563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422528" y="3867477"/>
            <a:ext cx="4173581" cy="1769783"/>
            <a:chOff x="2422528" y="3867477"/>
            <a:chExt cx="4173581" cy="1769783"/>
          </a:xfrm>
        </p:grpSpPr>
        <p:grpSp>
          <p:nvGrpSpPr>
            <p:cNvPr id="21" name="群組 20"/>
            <p:cNvGrpSpPr/>
            <p:nvPr/>
          </p:nvGrpSpPr>
          <p:grpSpPr>
            <a:xfrm>
              <a:off x="2422528" y="3867477"/>
              <a:ext cx="4173581" cy="1769783"/>
              <a:chOff x="2422528" y="3867477"/>
              <a:chExt cx="4173581" cy="1769783"/>
            </a:xfrm>
          </p:grpSpPr>
          <p:sp>
            <p:nvSpPr>
              <p:cNvPr id="10" name="箭號: 上彎 9">
                <a:extLst>
                  <a:ext uri="{FF2B5EF4-FFF2-40B4-BE49-F238E27FC236}">
                    <a16:creationId xmlns:a16="http://schemas.microsoft.com/office/drawing/2014/main" id="{7682D054-205F-4152-9326-60B7FBEB029A}"/>
                  </a:ext>
                </a:extLst>
              </p:cNvPr>
              <p:cNvSpPr/>
              <p:nvPr/>
            </p:nvSpPr>
            <p:spPr>
              <a:xfrm>
                <a:off x="2462839" y="3867477"/>
                <a:ext cx="4133270" cy="1769783"/>
              </a:xfrm>
              <a:prstGeom prst="bentUpArrow">
                <a:avLst>
                  <a:gd name="adj1" fmla="val 39989"/>
                  <a:gd name="adj2" fmla="val 32295"/>
                  <a:gd name="adj3" fmla="val 32682"/>
                </a:avLst>
              </a:prstGeom>
              <a:gradFill flip="none" rotWithShape="1">
                <a:gsLst>
                  <a:gs pos="0">
                    <a:srgbClr val="F26D64">
                      <a:tint val="66000"/>
                      <a:satMod val="160000"/>
                    </a:srgbClr>
                  </a:gs>
                  <a:gs pos="50000">
                    <a:srgbClr val="F26D64">
                      <a:tint val="44500"/>
                      <a:satMod val="160000"/>
                    </a:srgbClr>
                  </a:gs>
                  <a:gs pos="100000">
                    <a:srgbClr val="F26D64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zh-TW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勾選</a:t>
                </a:r>
              </a:p>
            </p:txBody>
          </p:sp>
          <p:sp>
            <p:nvSpPr>
              <p:cNvPr id="24" name="橢圓 23">
                <a:extLst>
                  <a:ext uri="{FF2B5EF4-FFF2-40B4-BE49-F238E27FC236}">
                    <a16:creationId xmlns:a16="http://schemas.microsoft.com/office/drawing/2014/main" id="{AAEDEA46-63CD-42CE-8428-893E0AB858DA}"/>
                  </a:ext>
                </a:extLst>
              </p:cNvPr>
              <p:cNvSpPr/>
              <p:nvPr/>
            </p:nvSpPr>
            <p:spPr>
              <a:xfrm>
                <a:off x="2422528" y="4579883"/>
                <a:ext cx="486412" cy="4780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TW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3FAFE2CA-E28C-4CE7-BFB6-F6A3C1448BBC}"/>
                </a:ext>
              </a:extLst>
            </p:cNvPr>
            <p:cNvSpPr txBox="1"/>
            <p:nvPr/>
          </p:nvSpPr>
          <p:spPr>
            <a:xfrm>
              <a:off x="3029120" y="5003050"/>
              <a:ext cx="351410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zh-TW" altLang="en-US" sz="1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●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課程學習成</a:t>
              </a:r>
              <a:r>
                <a:rPr lang="zh-TW" altLang="en-US" sz="1400" b="1" kern="0" spc="-3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果</a:t>
              </a:r>
              <a:r>
                <a:rPr lang="zh-TW" altLang="en-US" sz="1400" kern="0" spc="-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：</a:t>
              </a:r>
              <a:r>
                <a:rPr lang="zh-TW" altLang="en-US" sz="1400" kern="0" spc="-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大</a:t>
              </a:r>
              <a:r>
                <a:rPr lang="zh-TW" altLang="en-US" sz="1400" kern="0" spc="-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學至多</a:t>
              </a:r>
              <a:r>
                <a:rPr lang="en-US" altLang="zh-TW" sz="1400" kern="0" spc="-100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</a:t>
              </a:r>
              <a:r>
                <a:rPr lang="zh-TW" altLang="en-US" sz="1400" kern="0" spc="-300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件</a:t>
              </a:r>
              <a:r>
                <a:rPr lang="zh-TW" altLang="en-US" sz="1400" kern="0" spc="-3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；</a:t>
              </a:r>
              <a:r>
                <a:rPr lang="zh-TW" altLang="en-US" sz="1400" kern="0" spc="-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技</a:t>
              </a:r>
              <a:r>
                <a:rPr lang="zh-TW" altLang="en-US" sz="1400" kern="0" spc="-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專至多</a:t>
              </a:r>
              <a:r>
                <a:rPr lang="en-US" altLang="zh-TW" sz="1400" kern="0" spc="-100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9</a:t>
              </a:r>
              <a:r>
                <a:rPr lang="zh-TW" altLang="en-US" sz="1400" kern="0" spc="-100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件</a:t>
              </a:r>
              <a:endParaRPr lang="en-US" altLang="zh-TW" sz="1400" kern="0" spc="-1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1400" b="1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●</a:t>
              </a:r>
              <a:r>
                <a:rPr lang="zh-TW" altLang="en-US" sz="14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多元表現</a:t>
              </a:r>
              <a:r>
                <a:rPr lang="zh-TW" altLang="en-US" sz="1400" kern="0" spc="-300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：</a:t>
              </a:r>
              <a:r>
                <a:rPr lang="zh-TW" altLang="en-US" sz="14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至多</a:t>
              </a:r>
              <a:r>
                <a:rPr lang="en-US" altLang="zh-TW" sz="1400" kern="0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10</a:t>
              </a:r>
              <a:r>
                <a:rPr lang="zh-TW" altLang="en-US" sz="1400" kern="0" dirty="0">
                  <a:solidFill>
                    <a:srgbClr val="3333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件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717729" y="4161863"/>
            <a:ext cx="4686098" cy="2283121"/>
            <a:chOff x="2717729" y="4161863"/>
            <a:chExt cx="4686098" cy="2283121"/>
          </a:xfrm>
        </p:grpSpPr>
        <p:sp>
          <p:nvSpPr>
            <p:cNvPr id="11" name="箭號: 上彎 10">
              <a:extLst>
                <a:ext uri="{FF2B5EF4-FFF2-40B4-BE49-F238E27FC236}">
                  <a16:creationId xmlns:a16="http://schemas.microsoft.com/office/drawing/2014/main" id="{BC4C7E75-7E18-4683-AB58-33A665C705A7}"/>
                </a:ext>
              </a:extLst>
            </p:cNvPr>
            <p:cNvSpPr/>
            <p:nvPr/>
          </p:nvSpPr>
          <p:spPr>
            <a:xfrm>
              <a:off x="3012930" y="4161863"/>
              <a:ext cx="4390897" cy="2283121"/>
            </a:xfrm>
            <a:prstGeom prst="bentUpArrow">
              <a:avLst>
                <a:gd name="adj1" fmla="val 32922"/>
                <a:gd name="adj2" fmla="val 25721"/>
                <a:gd name="adj3" fmla="val 30451"/>
              </a:avLst>
            </a:prstGeom>
            <a:gradFill flip="none" rotWithShape="1">
              <a:gsLst>
                <a:gs pos="0">
                  <a:srgbClr val="FF9E28">
                    <a:tint val="66000"/>
                    <a:satMod val="160000"/>
                  </a:srgbClr>
                </a:gs>
                <a:gs pos="50000">
                  <a:srgbClr val="FF9E28">
                    <a:tint val="44500"/>
                    <a:satMod val="160000"/>
                  </a:srgbClr>
                </a:gs>
                <a:gs pos="100000">
                  <a:srgbClr val="FF9E28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r>
                <a:rPr lang="zh-TW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上傳其他資料 </a:t>
              </a:r>
              <a:endParaRPr lang="en-US" altLang="zh-TW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30000"/>
                </a:lnSpc>
              </a:pPr>
              <a:r>
                <a:rPr lang="zh-TW" altLang="en-US" sz="1400" b="1" kern="0" spc="-15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● </a:t>
              </a:r>
              <a:r>
                <a:rPr lang="zh-TW" altLang="en-US" sz="1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學習歷程自述</a:t>
              </a:r>
              <a:r>
                <a:rPr lang="en-US" altLang="zh-TW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TW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如自傳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就讀動機</a:t>
              </a:r>
              <a:r>
                <a:rPr lang="zh-TW" altLang="en-US" sz="12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zh-TW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讀書計畫等</a:t>
              </a:r>
              <a:r>
                <a:rPr lang="en-US" altLang="zh-TW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TW" altLang="en-US" sz="12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及其他</a:t>
              </a:r>
            </a:p>
          </p:txBody>
        </p:sp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78FE5171-B7F6-4425-BDF6-9FDEBA98404B}"/>
                </a:ext>
              </a:extLst>
            </p:cNvPr>
            <p:cNvSpPr/>
            <p:nvPr/>
          </p:nvSpPr>
          <p:spPr>
            <a:xfrm>
              <a:off x="2717729" y="5732944"/>
              <a:ext cx="486412" cy="47809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TW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55972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B65192-B21E-45A3-8F0E-C2C27345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學習歷程檔案內容項目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4AAB38-A09C-4DA0-BCAD-99FF19241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5625"/>
            <a:ext cx="99822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修課紀錄：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數位化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成績單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課程學習成果：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質性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資料，對應修課紀錄，需高中教師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認證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多元表現：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質性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資料，競賽、社團、幹部、檢定、證照、服務、營隊、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389203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BC0FDB-C303-4CFC-A5A0-58C429C7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如何準備學習歷程檔案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64DC32-5BAB-49CC-8384-297FF0D6C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25625"/>
            <a:ext cx="10073640" cy="4351338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重於成果，不要為了準備而準備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培養孩子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說故事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的能力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提醒孩子問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好的問題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，並且記錄下來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給孩子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的時間與空間，打開視野並且拉高高度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適性探索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，提早思考人生的方向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18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8307D2-56AD-43E8-B9E8-E54D5802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探究與實作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18FB85-FEE4-45DF-887E-1FFBB8EAB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自然領域探究與實作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部定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課程，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，研究法之訓練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社會領域探究活動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部定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課程，共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，主題式學習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社會領域探究與實作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加深加廣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選修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課程，共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學分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，研究法訓練</a:t>
            </a:r>
          </a:p>
        </p:txBody>
      </p:sp>
    </p:spTree>
    <p:extLst>
      <p:ext uri="{BB962C8B-B14F-4D97-AF65-F5344CB8AC3E}">
        <p14:creationId xmlns:p14="http://schemas.microsoft.com/office/powerpoint/2010/main" val="266474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0D62BA3-2544-45CC-9E82-72E5E6F8A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066800" y="1311610"/>
            <a:ext cx="7860203" cy="524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ADD64AF-A6E7-4604-B217-A683809147F0}"/>
              </a:ext>
            </a:extLst>
          </p:cNvPr>
          <p:cNvSpPr/>
          <p:nvPr/>
        </p:nvSpPr>
        <p:spPr>
          <a:xfrm>
            <a:off x="747131" y="480613"/>
            <a:ext cx="109281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4800" dirty="0">
                <a:ln/>
                <a:latin typeface="標楷體" panose="03000509000000000000" pitchFamily="65" charset="-120"/>
                <a:ea typeface="標楷體" panose="03000509000000000000" pitchFamily="65" charset="-120"/>
              </a:rPr>
              <a:t>新課綱的自主學習</a:t>
            </a:r>
            <a:endParaRPr lang="zh-TW" altLang="en-US" sz="4800" cap="none" spc="0" dirty="0">
              <a:ln/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5CD0C8D-EB73-4C3A-8470-1CB050481904}"/>
              </a:ext>
            </a:extLst>
          </p:cNvPr>
          <p:cNvSpPr txBox="1"/>
          <p:nvPr/>
        </p:nvSpPr>
        <p:spPr>
          <a:xfrm>
            <a:off x="655983" y="1510748"/>
            <a:ext cx="3031435" cy="360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無框架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有目的性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時間管理</a:t>
            </a:r>
          </a:p>
        </p:txBody>
      </p:sp>
    </p:spTree>
    <p:extLst>
      <p:ext uri="{BB962C8B-B14F-4D97-AF65-F5344CB8AC3E}">
        <p14:creationId xmlns:p14="http://schemas.microsoft.com/office/powerpoint/2010/main" val="64618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C2CF5D-F537-4FC5-BF1E-AA3717B5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教師專業發展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34E85D-5EE9-4CF3-8F73-AEE8B71ED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素養導向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教師社群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教師社群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課程諮詢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教師社群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國際文憑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教師社群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公開觀議課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：共同備課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說課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、觀課、議課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課程計劃書公告於課校網頁</a:t>
            </a:r>
          </a:p>
        </p:txBody>
      </p:sp>
    </p:spTree>
    <p:extLst>
      <p:ext uri="{BB962C8B-B14F-4D97-AF65-F5344CB8AC3E}">
        <p14:creationId xmlns:p14="http://schemas.microsoft.com/office/powerpoint/2010/main" val="200244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98998C-F034-4945-AF39-C0DE6B9F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評量尺規的應用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84DFE76-4476-489C-B3E2-6377CE228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從資料取向轉換為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能力取向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能力向度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擬定評量尺規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每個尺規由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位以上評審評分，差異太大則進行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差分檢核</a:t>
            </a:r>
            <a:endParaRPr lang="en-US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必須建立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仲裁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機制</a:t>
            </a:r>
          </a:p>
        </p:txBody>
      </p:sp>
    </p:spTree>
    <p:extLst>
      <p:ext uri="{BB962C8B-B14F-4D97-AF65-F5344CB8AC3E}">
        <p14:creationId xmlns:p14="http://schemas.microsoft.com/office/powerpoint/2010/main" val="111921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21CE28-B68D-4662-9935-133B28FA2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680" y="2763519"/>
            <a:ext cx="5486400" cy="9448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</p:spTree>
    <p:extLst>
      <p:ext uri="{BB962C8B-B14F-4D97-AF65-F5344CB8AC3E}">
        <p14:creationId xmlns:p14="http://schemas.microsoft.com/office/powerpoint/2010/main" val="36454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E1C71-594C-422C-82CB-36EE1230F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530"/>
            <a:ext cx="10515600" cy="1124158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DC20953-A19C-4055-9CA7-684199FA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478" y="2285999"/>
            <a:ext cx="8819322" cy="3890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新一波教育變革的主要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意涵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學習歷程檔案的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</a:t>
            </a:r>
          </a:p>
        </p:txBody>
      </p:sp>
    </p:spTree>
    <p:extLst>
      <p:ext uri="{BB962C8B-B14F-4D97-AF65-F5344CB8AC3E}">
        <p14:creationId xmlns:p14="http://schemas.microsoft.com/office/powerpoint/2010/main" val="317048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8E2F33-D05B-4285-B4C5-2E892885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新一波教育變革的主要意涵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CF0788-D36F-43E3-A81A-964169120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核心素養：透過課程設計，將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400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應用在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真實情境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中。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62DA697-E874-471C-8074-9936B8E9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39" y="3187239"/>
            <a:ext cx="11079121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5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C686B0-AE00-49B3-AF95-F2A62DC4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單元目標示例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75C821-0576-40CB-A0D7-E4EB0FB05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89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學生能從亞里斯多德、伽利略到牛頓的思考歷程中，</a:t>
            </a:r>
            <a:r>
              <a:rPr lang="zh-TW" altLang="zh-TW" dirty="0">
                <a:solidFill>
                  <a:srgbClr val="FF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說明</a:t>
            </a:r>
            <a:r>
              <a:rPr lang="zh-TW" altLang="zh-TW" dirty="0">
                <a:solidFill>
                  <a:srgbClr val="00B0F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重力概念</a:t>
            </a: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對科學發展的重要性，再透過點光源輻射光線的圖像，</a:t>
            </a:r>
            <a:r>
              <a:rPr lang="zh-TW" altLang="zh-TW" dirty="0">
                <a:solidFill>
                  <a:srgbClr val="00B05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具體地</a:t>
            </a:r>
            <a:r>
              <a:rPr lang="zh-TW" altLang="zh-TW" dirty="0">
                <a:solidFill>
                  <a:srgbClr val="FF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推論</a:t>
            </a:r>
            <a:r>
              <a:rPr lang="zh-TW" altLang="zh-TW" dirty="0">
                <a:solidFill>
                  <a:srgbClr val="00B0F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平方反比定律</a:t>
            </a: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。</a:t>
            </a:r>
            <a:endParaRPr lang="en-US" altLang="zh-TW" sz="32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Microsoft JhengHei UI" panose="020B0604030504040204" pitchFamily="34" charset="-120"/>
            </a:endParaRPr>
          </a:p>
          <a:p>
            <a:pPr marL="889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依據</a:t>
            </a:r>
            <a:r>
              <a:rPr lang="zh-TW" altLang="zh-TW" dirty="0">
                <a:solidFill>
                  <a:srgbClr val="00B0F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萬有引力定律</a:t>
            </a: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與</a:t>
            </a:r>
            <a:r>
              <a:rPr lang="zh-TW" altLang="zh-TW" dirty="0">
                <a:solidFill>
                  <a:srgbClr val="00B0F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庫侖定律</a:t>
            </a: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，學生能夠</a:t>
            </a:r>
            <a:r>
              <a:rPr lang="zh-TW" altLang="zh-TW" dirty="0">
                <a:solidFill>
                  <a:srgbClr val="FF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比較</a:t>
            </a: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重力與靜電力的異同，並且結合</a:t>
            </a:r>
            <a:r>
              <a:rPr lang="zh-TW" altLang="zh-TW" dirty="0">
                <a:solidFill>
                  <a:srgbClr val="00B0F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磁力線</a:t>
            </a: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的概念，</a:t>
            </a:r>
            <a:r>
              <a:rPr lang="zh-TW" altLang="zh-TW" dirty="0">
                <a:solidFill>
                  <a:srgbClr val="00B05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清楚地</a:t>
            </a:r>
            <a:r>
              <a:rPr lang="zh-TW" altLang="zh-TW" dirty="0">
                <a:solidFill>
                  <a:srgbClr val="FF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說明</a:t>
            </a:r>
            <a:r>
              <a:rPr lang="zh-TW" altLang="zh-TW" dirty="0">
                <a:solidFill>
                  <a:srgbClr val="00B0F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線、場、力</a:t>
            </a:r>
            <a:r>
              <a:rPr lang="zh-TW" altLang="zh-TW" dirty="0">
                <a:solidFill>
                  <a:srgbClr val="000000"/>
                </a:solidFill>
                <a:latin typeface="Microsoft JhengHei UI" panose="020B0604030504040204" pitchFamily="34" charset="-120"/>
                <a:ea typeface="標楷體" panose="03000509000000000000" pitchFamily="65" charset="-120"/>
                <a:cs typeface="Microsoft JhengHei UI" panose="020B0604030504040204" pitchFamily="34" charset="-120"/>
              </a:rPr>
              <a:t>的功能與作用。</a:t>
            </a:r>
            <a:endParaRPr lang="en-US" altLang="zh-TW" sz="3200" dirty="0">
              <a:solidFill>
                <a:srgbClr val="000000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Microsoft JhengHei UI" panose="020B0604030504040204" pitchFamily="34" charset="-120"/>
            </a:endParaRPr>
          </a:p>
          <a:p>
            <a:pPr marL="889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zh-TW" altLang="zh-TW" dirty="0">
                <a:solidFill>
                  <a:srgbClr val="000000"/>
                </a:solidFill>
                <a:ea typeface="標楷體" panose="03000509000000000000" pitchFamily="65" charset="-120"/>
                <a:cs typeface="Microsoft JhengHei UI" panose="020B0604030504040204" pitchFamily="34" charset="-120"/>
              </a:rPr>
              <a:t>學生能</a:t>
            </a:r>
            <a:r>
              <a:rPr lang="zh-TW" altLang="zh-TW" dirty="0">
                <a:solidFill>
                  <a:srgbClr val="FF0000"/>
                </a:solidFill>
                <a:ea typeface="標楷體" panose="03000509000000000000" pitchFamily="65" charset="-120"/>
                <a:cs typeface="Microsoft JhengHei UI" panose="020B0604030504040204" pitchFamily="34" charset="-120"/>
              </a:rPr>
              <a:t>舉例說明</a:t>
            </a:r>
            <a:r>
              <a:rPr lang="zh-TW" altLang="zh-TW" dirty="0">
                <a:solidFill>
                  <a:srgbClr val="000000"/>
                </a:solidFill>
                <a:ea typeface="標楷體" panose="03000509000000000000" pitchFamily="65" charset="-120"/>
                <a:cs typeface="Microsoft JhengHei UI" panose="020B0604030504040204" pitchFamily="34" charset="-120"/>
              </a:rPr>
              <a:t>生活中的一個力的例子，並且以原子的</a:t>
            </a:r>
            <a:r>
              <a:rPr lang="zh-TW" altLang="zh-TW" dirty="0">
                <a:solidFill>
                  <a:srgbClr val="00B0F0"/>
                </a:solidFill>
                <a:ea typeface="標楷體" panose="03000509000000000000" pitchFamily="65" charset="-120"/>
                <a:cs typeface="Microsoft JhengHei UI" panose="020B0604030504040204" pitchFamily="34" charset="-120"/>
              </a:rPr>
              <a:t>微觀角度</a:t>
            </a:r>
            <a:r>
              <a:rPr lang="zh-TW" altLang="zh-TW" dirty="0">
                <a:solidFill>
                  <a:srgbClr val="FF0000"/>
                </a:solidFill>
                <a:ea typeface="標楷體" panose="03000509000000000000" pitchFamily="65" charset="-120"/>
                <a:cs typeface="Microsoft JhengHei UI" panose="020B0604030504040204" pitchFamily="34" charset="-120"/>
              </a:rPr>
              <a:t>說明</a:t>
            </a:r>
            <a:r>
              <a:rPr lang="zh-TW" altLang="zh-TW" dirty="0">
                <a:solidFill>
                  <a:srgbClr val="000000"/>
                </a:solidFill>
                <a:ea typeface="標楷體" panose="03000509000000000000" pitchFamily="65" charset="-120"/>
                <a:cs typeface="Microsoft JhengHei UI" panose="020B0604030504040204" pitchFamily="34" charset="-120"/>
              </a:rPr>
              <a:t>原子尺度外的交互作用都屬於重力與電磁力的範疇。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05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39FC13-76CF-48D4-9E6D-9C447F8C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4800" dirty="0">
                <a:ln/>
                <a:latin typeface="標楷體" panose="03000509000000000000" pitchFamily="65" charset="-120"/>
                <a:ea typeface="標楷體" panose="03000509000000000000" pitchFamily="65" charset="-120"/>
              </a:rPr>
              <a:t>素養的養成</a:t>
            </a:r>
          </a:p>
        </p:txBody>
      </p:sp>
      <p:pic>
        <p:nvPicPr>
          <p:cNvPr id="4" name="Picture 4" descr="ãæç§§ãçåçæå°çµæ">
            <a:extLst>
              <a:ext uri="{FF2B5EF4-FFF2-40B4-BE49-F238E27FC236}">
                <a16:creationId xmlns:a16="http://schemas.microsoft.com/office/drawing/2014/main" id="{4E1ACDD4-5104-45C3-94E0-14C6FED73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/>
          <a:stretch/>
        </p:blipFill>
        <p:spPr bwMode="auto">
          <a:xfrm>
            <a:off x="342205" y="2445482"/>
            <a:ext cx="5800626" cy="39037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ãæ­ç¨®ãçåçæå°çµæ">
            <a:extLst>
              <a:ext uri="{FF2B5EF4-FFF2-40B4-BE49-F238E27FC236}">
                <a16:creationId xmlns:a16="http://schemas.microsoft.com/office/drawing/2014/main" id="{32DDBF21-422F-4307-99CE-6359DFC96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 r="-2" b="-2"/>
          <a:stretch/>
        </p:blipFill>
        <p:spPr bwMode="auto">
          <a:xfrm>
            <a:off x="6142831" y="2538627"/>
            <a:ext cx="5800625" cy="38106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4F3B1B4-71DB-4679-902D-6B19D2E8A646}"/>
              </a:ext>
            </a:extLst>
          </p:cNvPr>
          <p:cNvSpPr/>
          <p:nvPr/>
        </p:nvSpPr>
        <p:spPr>
          <a:xfrm>
            <a:off x="2457688" y="1522152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cap="none" spc="0" dirty="0">
                <a:ln w="12700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插秧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37F629-9118-46AC-A9C6-36957D643A56}"/>
              </a:ext>
            </a:extLst>
          </p:cNvPr>
          <p:cNvSpPr/>
          <p:nvPr/>
        </p:nvSpPr>
        <p:spPr>
          <a:xfrm>
            <a:off x="8258314" y="1522152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播種</a:t>
            </a:r>
            <a:endParaRPr lang="zh-TW" altLang="en-US" sz="5400" cap="none" spc="0" dirty="0">
              <a:ln w="12700" cmpd="sng">
                <a:noFill/>
                <a:prstDash val="solid"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71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B8B442-69E1-4FE6-BC48-0D5846A2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502"/>
            <a:ext cx="10515600" cy="12134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過程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」和「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」哪一個重要？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9278E75-BCA9-42E3-BD1A-DF1B9386F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2151" y="1800508"/>
            <a:ext cx="5546089" cy="4159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F66ED7E2-CC15-45D1-B125-C3A226EB1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238240" y="1800508"/>
            <a:ext cx="5666450" cy="4267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84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13ECB4-0F07-491F-8C7F-5AFB9B40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24" y="2174488"/>
            <a:ext cx="5358056" cy="3671930"/>
          </a:xfrm>
        </p:spPr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 startAt="2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證據導向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：真實的學習成效展現在學生的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外顯行為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上。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B0E1689-1166-44F0-AC15-2949A5E5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新一波教育變革的主要意涵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AC6E3C4-4B7F-432F-927F-AA37A3437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28732" y="2002922"/>
            <a:ext cx="6030686" cy="43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5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9DD6665-3AF4-4637-8F57-E2913F51A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893904" y="1501715"/>
            <a:ext cx="6171635" cy="5139331"/>
          </a:xfr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FA1F60D-872C-43DC-B124-4E06968CCF4F}"/>
              </a:ext>
            </a:extLst>
          </p:cNvPr>
          <p:cNvSpPr/>
          <p:nvPr/>
        </p:nvSpPr>
        <p:spPr>
          <a:xfrm>
            <a:off x="2265239" y="366040"/>
            <a:ext cx="75148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學習歷程檔案的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1B59443-6D96-4B98-A799-6978C696BA33}"/>
              </a:ext>
            </a:extLst>
          </p:cNvPr>
          <p:cNvSpPr txBox="1"/>
          <p:nvPr/>
        </p:nvSpPr>
        <p:spPr>
          <a:xfrm>
            <a:off x="785190" y="1530629"/>
            <a:ext cx="48801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忠實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記錄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學生的學習情形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展現學生的學習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成效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促成學生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行為的發生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作為學生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說故事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的題材</a:t>
            </a:r>
          </a:p>
        </p:txBody>
      </p:sp>
    </p:spTree>
    <p:extLst>
      <p:ext uri="{BB962C8B-B14F-4D97-AF65-F5344CB8AC3E}">
        <p14:creationId xmlns:p14="http://schemas.microsoft.com/office/powerpoint/2010/main" val="18290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7FA3D4-6747-4741-9B08-31040EC5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新課綱下的學習歷程檔案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A86D34-35AC-4703-97D0-54F7ED196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數位化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：由學校與政府建置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資料庫</a:t>
            </a:r>
            <a:endParaRPr lang="en-US" altLang="zh-TW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系統化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：分類清楚，從學生到大學教授都可透過系統串接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重質不重量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：限制學生上傳件數，促使學生提早探索生涯規劃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建立檢核機制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：具備抄襲比對功能</a:t>
            </a:r>
          </a:p>
        </p:txBody>
      </p:sp>
    </p:spTree>
    <p:extLst>
      <p:ext uri="{BB962C8B-B14F-4D97-AF65-F5344CB8AC3E}">
        <p14:creationId xmlns:p14="http://schemas.microsoft.com/office/powerpoint/2010/main" val="83670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752</Words>
  <Application>Microsoft Office PowerPoint</Application>
  <PresentationFormat>寬螢幕</PresentationFormat>
  <Paragraphs>92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等线</vt:lpstr>
      <vt:lpstr>Microsoft JhengHei UI</vt:lpstr>
      <vt:lpstr>微软雅黑</vt:lpstr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Wingdings</vt:lpstr>
      <vt:lpstr>Office 佈景主題</vt:lpstr>
      <vt:lpstr>PhotoImpact</vt:lpstr>
      <vt:lpstr>學生學習歷程檔案與 備審資料</vt:lpstr>
      <vt:lpstr>大綱</vt:lpstr>
      <vt:lpstr>新一波教育變革的主要意涵</vt:lpstr>
      <vt:lpstr>單元目標示例</vt:lpstr>
      <vt:lpstr>素養的養成</vt:lpstr>
      <vt:lpstr>PowerPoint 簡報</vt:lpstr>
      <vt:lpstr>新一波教育變革的主要意涵</vt:lpstr>
      <vt:lpstr>PowerPoint 簡報</vt:lpstr>
      <vt:lpstr>新課綱下的學習歷程檔案</vt:lpstr>
      <vt:lpstr>PowerPoint 簡報</vt:lpstr>
      <vt:lpstr>PowerPoint 簡報</vt:lpstr>
      <vt:lpstr>學習歷程檔案內容項目</vt:lpstr>
      <vt:lpstr>如何準備學習歷程檔案</vt:lpstr>
      <vt:lpstr>探究與實作</vt:lpstr>
      <vt:lpstr>PowerPoint 簡報</vt:lpstr>
      <vt:lpstr>教師專業發展</vt:lpstr>
      <vt:lpstr>評量尺規的應用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學生學習歷程檔案 對教學的影響</dc:title>
  <dc:creator>元隆 朱</dc:creator>
  <cp:lastModifiedBy>User</cp:lastModifiedBy>
  <cp:revision>28</cp:revision>
  <dcterms:created xsi:type="dcterms:W3CDTF">2019-12-01T03:27:08Z</dcterms:created>
  <dcterms:modified xsi:type="dcterms:W3CDTF">2020-05-04T09:16:34Z</dcterms:modified>
</cp:coreProperties>
</file>